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24" r:id="rId2"/>
    <p:sldId id="325" r:id="rId3"/>
    <p:sldId id="319" r:id="rId4"/>
    <p:sldId id="442" r:id="rId5"/>
    <p:sldId id="443" r:id="rId6"/>
    <p:sldId id="444" r:id="rId7"/>
    <p:sldId id="439" r:id="rId8"/>
    <p:sldId id="438" r:id="rId9"/>
    <p:sldId id="441" r:id="rId10"/>
    <p:sldId id="440" r:id="rId11"/>
    <p:sldId id="435" r:id="rId12"/>
    <p:sldId id="411" r:id="rId13"/>
    <p:sldId id="412" r:id="rId14"/>
    <p:sldId id="413" r:id="rId15"/>
    <p:sldId id="414" r:id="rId16"/>
    <p:sldId id="415" r:id="rId17"/>
    <p:sldId id="416" r:id="rId18"/>
    <p:sldId id="418" r:id="rId19"/>
    <p:sldId id="417" r:id="rId20"/>
    <p:sldId id="419" r:id="rId21"/>
    <p:sldId id="420" r:id="rId22"/>
    <p:sldId id="421" r:id="rId23"/>
    <p:sldId id="422" r:id="rId24"/>
    <p:sldId id="423" r:id="rId25"/>
    <p:sldId id="424" r:id="rId26"/>
    <p:sldId id="425" r:id="rId27"/>
    <p:sldId id="426" r:id="rId28"/>
    <p:sldId id="427" r:id="rId29"/>
    <p:sldId id="428" r:id="rId30"/>
    <p:sldId id="430" r:id="rId31"/>
    <p:sldId id="436" r:id="rId32"/>
    <p:sldId id="446" r:id="rId33"/>
    <p:sldId id="431" r:id="rId34"/>
    <p:sldId id="432" r:id="rId35"/>
    <p:sldId id="434" r:id="rId36"/>
    <p:sldId id="445" r:id="rId37"/>
    <p:sldId id="410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66FF"/>
    <a:srgbClr val="969696"/>
    <a:srgbClr val="0066CC"/>
    <a:srgbClr val="00B050"/>
    <a:srgbClr val="FFFF00"/>
    <a:srgbClr val="EAEAEA"/>
    <a:srgbClr val="FF0000"/>
    <a:srgbClr val="E1E1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357" y="-9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AA565-E39D-4D55-9E1D-9A127CB0391F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D31FD-25D5-435C-88A1-E15968FAA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9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D31FD-25D5-435C-88A1-E15968FAAC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91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81E0B4-570E-4491-919D-DAABE21384AC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033" y="4343875"/>
            <a:ext cx="5027934" cy="411416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30" tIns="45715" rIns="91430" bIns="45715"/>
          <a:lstStyle/>
          <a:p>
            <a:r>
              <a:rPr lang="fr-FR" altLang="en-US"/>
              <a:t>Explain that this is a global estimator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4365C-5872-4A32-B9BD-5D304930C50E}" type="datetime1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66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8934-DAB9-4D1E-B24E-BA5560E7C21E}" type="datetime1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88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A2F2-2F60-4C7F-A94E-46907D337253}" type="datetime1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AEC3-A504-46A8-A127-D2C2BB7AF2B2}" type="datetime1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0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1708-D52C-4F64-9B62-390559229A70}" type="datetime1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4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F493-FC85-4572-9B79-860AFA600F6F}" type="datetime1">
              <a:rPr lang="en-US" smtClean="0"/>
              <a:t>10/5/2015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7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0276C-FD99-4F5D-B2F4-902E25269E52}" type="datetime1">
              <a:rPr lang="en-US" smtClean="0"/>
              <a:t>10/5/2015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00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5895-9F09-4756-AA93-F7488E7FAC6F}" type="datetime1">
              <a:rPr lang="en-US" smtClean="0"/>
              <a:t>10/5/2015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3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2897C-CF89-430F-9CE0-175C8B149D45}" type="datetime1">
              <a:rPr lang="en-US" smtClean="0"/>
              <a:t>10/5/2015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99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BD75E-834E-4C38-8765-F85C4AD7D4C8}" type="datetime1">
              <a:rPr lang="en-US" smtClean="0"/>
              <a:t>10/5/2015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12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3EE8-56CE-4B58-9F9F-B1A8AB030ED0}" type="datetime1">
              <a:rPr lang="en-US" smtClean="0"/>
              <a:t>10/5/2015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0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7C711-5C50-4477-BA0F-AD38D3BDFF9B}" type="datetime1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3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5" Type="http://schemas.openxmlformats.org/officeDocument/2006/relationships/image" Target="../media/image34.png"/><Relationship Id="rId10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://scikit-learn.org/stable/auto_examples/classification/plot_classifier_comparison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212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UCB - CS189</a:t>
            </a:r>
            <a:br>
              <a:rPr lang="en-US" dirty="0" smtClean="0"/>
            </a:br>
            <a:r>
              <a:rPr lang="en-US" dirty="0" smtClean="0"/>
              <a:t>Introduction to Machine Learning</a:t>
            </a:r>
            <a:br>
              <a:rPr lang="en-US" dirty="0" smtClean="0"/>
            </a:br>
            <a:r>
              <a:rPr lang="en-US" dirty="0" smtClean="0"/>
              <a:t>Fall 2015</a:t>
            </a:r>
            <a:br>
              <a:rPr lang="en-US" dirty="0" smtClean="0"/>
            </a:br>
            <a:r>
              <a:rPr lang="en-US" dirty="0" smtClean="0">
                <a:solidFill>
                  <a:srgbClr val="C00000"/>
                </a:solidFill>
              </a:rPr>
              <a:t>Lecture 12: Gaussian classifier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</p:spPr>
        <p:txBody>
          <a:bodyPr/>
          <a:lstStyle/>
          <a:p>
            <a:r>
              <a:rPr lang="en-US" dirty="0" smtClean="0"/>
              <a:t>Isabelle </a:t>
            </a:r>
            <a:r>
              <a:rPr lang="en-US" dirty="0" err="1" smtClean="0"/>
              <a:t>Guyon</a:t>
            </a:r>
            <a:endParaRPr lang="en-US" dirty="0" smtClean="0"/>
          </a:p>
          <a:p>
            <a:r>
              <a:rPr lang="en-US" dirty="0" err="1" smtClean="0"/>
              <a:t>ChaLearn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724583" y="1122723"/>
            <a:ext cx="7772400" cy="3678238"/>
            <a:chOff x="-124436" y="692407"/>
            <a:chExt cx="7772400" cy="3678095"/>
          </a:xfrm>
        </p:grpSpPr>
        <p:sp>
          <p:nvSpPr>
            <p:cNvPr id="12" name="Title 1"/>
            <p:cNvSpPr txBox="1">
              <a:spLocks/>
            </p:cNvSpPr>
            <p:nvPr/>
          </p:nvSpPr>
          <p:spPr bwMode="auto">
            <a:xfrm>
              <a:off x="-124436" y="692407"/>
              <a:ext cx="7772400" cy="1142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9pPr>
            </a:lstStyle>
            <a:p>
              <a:pPr>
                <a:defRPr/>
              </a:pPr>
              <a:r>
                <a:rPr lang="en-US" sz="3200" kern="0" dirty="0" smtClean="0"/>
                <a:t>3) Wrappers</a:t>
              </a:r>
              <a:endParaRPr lang="en-US" sz="3200" kern="0" dirty="0"/>
            </a:p>
          </p:txBody>
        </p:sp>
        <p:pic>
          <p:nvPicPr>
            <p:cNvPr id="26634" name="Picture 316" descr="Z:\user On My Mac\Isabelle\Projects\Chalearn\Accounting\Funding\IARPA\Source\images\wrapper.ep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3181" y="1627048"/>
              <a:ext cx="2718821" cy="2743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685800" y="2286000"/>
            <a:ext cx="7772400" cy="3657598"/>
            <a:chOff x="3567239" y="692595"/>
            <a:chExt cx="7772400" cy="3656766"/>
          </a:xfrm>
        </p:grpSpPr>
        <p:pic>
          <p:nvPicPr>
            <p:cNvPr id="26632" name="Picture 72" descr="Z:\user On My Mac\Isabelle\Projects\Chalearn\Accounting\Funding\IARPA\Source\images\embedded.ep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4812" y="1605906"/>
              <a:ext cx="2680227" cy="2743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itle 1"/>
            <p:cNvSpPr txBox="1">
              <a:spLocks/>
            </p:cNvSpPr>
            <p:nvPr/>
          </p:nvSpPr>
          <p:spPr bwMode="auto">
            <a:xfrm>
              <a:off x="3567239" y="692595"/>
              <a:ext cx="7772400" cy="11427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9pPr>
            </a:lstStyle>
            <a:p>
              <a:pPr>
                <a:defRPr/>
              </a:pPr>
              <a:r>
                <a:rPr lang="en-US" sz="3200" kern="0" dirty="0" smtClean="0"/>
                <a:t>2) Embedded </a:t>
              </a:r>
            </a:p>
            <a:p>
              <a:pPr>
                <a:defRPr/>
              </a:pPr>
              <a:r>
                <a:rPr lang="en-US" sz="3200" kern="0" dirty="0" smtClean="0"/>
                <a:t>methods</a:t>
              </a:r>
              <a:endParaRPr lang="en-US" sz="3200" kern="0" dirty="0"/>
            </a:p>
          </p:txBody>
        </p:sp>
      </p:grpSp>
      <p:sp>
        <p:nvSpPr>
          <p:cNvPr id="26631" name="Title 1"/>
          <p:cNvSpPr>
            <a:spLocks noGrp="1"/>
          </p:cNvSpPr>
          <p:nvPr>
            <p:ph type="title"/>
          </p:nvPr>
        </p:nvSpPr>
        <p:spPr>
          <a:xfrm>
            <a:off x="1712912" y="228600"/>
            <a:ext cx="6745288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err="1" smtClean="0">
                <a:solidFill>
                  <a:srgbClr val="C00000"/>
                </a:solidFill>
              </a:rPr>
              <a:t>Kg</a:t>
            </a:r>
            <a:r>
              <a:rPr lang="en-US" altLang="en-US" baseline="30000" dirty="0" err="1" smtClean="0">
                <a:solidFill>
                  <a:srgbClr val="C00000"/>
                </a:solidFill>
              </a:rPr>
              <a:t>D</a:t>
            </a:r>
            <a:r>
              <a:rPr lang="en-US" altLang="en-US" dirty="0" smtClean="0">
                <a:solidFill>
                  <a:srgbClr val="C00000"/>
                </a:solidFill>
              </a:rPr>
              <a:t>=</a:t>
            </a:r>
            <a:r>
              <a:rPr lang="en-US" altLang="en-US" dirty="0">
                <a:solidFill>
                  <a:srgbClr val="C00000"/>
                </a:solidFill>
              </a:rPr>
              <a:t>10</a:t>
            </a:r>
            <a:r>
              <a:rPr lang="en-US" altLang="en-US" baseline="30000" dirty="0">
                <a:solidFill>
                  <a:srgbClr val="C00000"/>
                </a:solidFill>
              </a:rPr>
              <a:t>11</a:t>
            </a:r>
            <a:r>
              <a:rPr lang="en-U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>
                <a:solidFill>
                  <a:srgbClr val="C00000"/>
                </a:solidFill>
              </a:rPr>
              <a:t>boxes to train!</a:t>
            </a:r>
            <a:br>
              <a:rPr lang="en-US" altLang="en-US" dirty="0">
                <a:solidFill>
                  <a:srgbClr val="C00000"/>
                </a:solidFill>
              </a:rPr>
            </a:br>
            <a:r>
              <a:rPr lang="en-US" altLang="en-US" dirty="0" smtClean="0"/>
              <a:t>Combine search strategies:</a:t>
            </a:r>
          </a:p>
        </p:txBody>
      </p:sp>
      <p:sp>
        <p:nvSpPr>
          <p:cNvPr id="17" name="Right Triangle 16"/>
          <p:cNvSpPr/>
          <p:nvPr/>
        </p:nvSpPr>
        <p:spPr>
          <a:xfrm flipV="1">
            <a:off x="7100" y="0"/>
            <a:ext cx="2299794" cy="20574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19095158">
            <a:off x="-531939" y="486551"/>
            <a:ext cx="2576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n-US" sz="28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-2190750" y="1066800"/>
            <a:ext cx="7772400" cy="3676650"/>
            <a:chOff x="-2190292" y="1067017"/>
            <a:chExt cx="7772400" cy="3675935"/>
          </a:xfrm>
        </p:grpSpPr>
        <p:pic>
          <p:nvPicPr>
            <p:cNvPr id="26636" name="Picture 350" descr="Z:\user On My Mac\Isabelle\Projects\Chalearn\Accounting\Funding\IARPA\Source\images\filter.ep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242" y="1999498"/>
              <a:ext cx="2527247" cy="2743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itle 1"/>
            <p:cNvSpPr txBox="1">
              <a:spLocks/>
            </p:cNvSpPr>
            <p:nvPr/>
          </p:nvSpPr>
          <p:spPr bwMode="auto">
            <a:xfrm>
              <a:off x="-2190292" y="1067017"/>
              <a:ext cx="7772400" cy="1142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 i="1">
                  <a:solidFill>
                    <a:srgbClr val="CC0000"/>
                  </a:solidFill>
                  <a:latin typeface="Georgia" pitchFamily="18" charset="0"/>
                  <a:cs typeface="Times New Roman" pitchFamily="18" charset="0"/>
                </a:defRPr>
              </a:lvl9pPr>
            </a:lstStyle>
            <a:p>
              <a:pPr>
                <a:defRPr/>
              </a:pPr>
              <a:r>
                <a:rPr lang="en-US" sz="3200" kern="0" dirty="0" smtClean="0"/>
                <a:t>1) Filters</a:t>
              </a:r>
              <a:endParaRPr lang="en-US" sz="3200" kern="0" dirty="0"/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261" y="1438275"/>
            <a:ext cx="2335478" cy="2335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609600" y="5791200"/>
            <a:ext cx="828142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3600" dirty="0" smtClean="0"/>
              <a:t>    D=10       </a:t>
            </a:r>
            <a:r>
              <a:rPr lang="en-US" altLang="en-US" sz="3600" dirty="0" smtClean="0">
                <a:sym typeface="Symbol"/>
              </a:rPr>
              <a:t>             </a:t>
            </a:r>
            <a:r>
              <a:rPr lang="en-US" altLang="en-US" sz="3600" dirty="0" smtClean="0"/>
              <a:t>D=4</a:t>
            </a:r>
            <a:r>
              <a:rPr lang="en-US" altLang="en-US" sz="3600" dirty="0" smtClean="0">
                <a:sym typeface="Symbol"/>
              </a:rPr>
              <a:t>          </a:t>
            </a:r>
            <a:r>
              <a:rPr lang="en-US" altLang="en-US" sz="3600" dirty="0" smtClean="0"/>
              <a:t>          D=2</a:t>
            </a:r>
            <a:r>
              <a:rPr lang="en-US" altLang="en-US" sz="3600" dirty="0" smtClean="0">
                <a:sym typeface="Symbol"/>
              </a:rPr>
              <a:t> </a:t>
            </a:r>
            <a:endParaRPr lang="en-US" altLang="en-US" sz="3600" dirty="0">
              <a:sym typeface="Symbol"/>
            </a:endParaRPr>
          </a:p>
          <a:p>
            <a:pPr algn="l"/>
            <a:r>
              <a:rPr lang="en-US" altLang="en-US" sz="2900" dirty="0" smtClean="0">
                <a:solidFill>
                  <a:srgbClr val="C00000"/>
                </a:solidFill>
              </a:rPr>
              <a:t>  </a:t>
            </a:r>
            <a:r>
              <a:rPr lang="en-US" altLang="en-US" sz="2500" dirty="0" smtClean="0">
                <a:solidFill>
                  <a:srgbClr val="C00000"/>
                </a:solidFill>
              </a:rPr>
              <a:t>No training               1for </a:t>
            </a:r>
            <a:r>
              <a:rPr lang="en-US" altLang="en-US" sz="2500" dirty="0" smtClean="0">
                <a:solidFill>
                  <a:srgbClr val="C00000"/>
                </a:solidFill>
                <a:latin typeface="Symbol" panose="05050102010706020507" pitchFamily="18" charset="2"/>
              </a:rPr>
              <a:t>l</a:t>
            </a:r>
            <a:r>
              <a:rPr lang="en-US" altLang="en-US" sz="2500" dirty="0" smtClean="0">
                <a:solidFill>
                  <a:srgbClr val="C00000"/>
                </a:solidFill>
              </a:rPr>
              <a:t> x 10 for </a:t>
            </a:r>
            <a:r>
              <a:rPr lang="en-US" altLang="en-US" sz="2500" dirty="0" smtClean="0">
                <a:solidFill>
                  <a:srgbClr val="C00000"/>
                </a:solidFill>
                <a:latin typeface="Symbol" panose="05050102010706020507" pitchFamily="18" charset="2"/>
              </a:rPr>
              <a:t>q = 10</a:t>
            </a:r>
            <a:r>
              <a:rPr lang="en-US" altLang="en-US" sz="2500" dirty="0" smtClean="0">
                <a:solidFill>
                  <a:srgbClr val="C00000"/>
                </a:solidFill>
              </a:rPr>
              <a:t>           </a:t>
            </a:r>
            <a:r>
              <a:rPr lang="en-US" altLang="en-US" sz="2500" dirty="0" err="1" smtClean="0">
                <a:solidFill>
                  <a:srgbClr val="C00000"/>
                </a:solidFill>
              </a:rPr>
              <a:t>Kg</a:t>
            </a:r>
            <a:r>
              <a:rPr lang="en-US" altLang="en-US" sz="2500" baseline="30000" dirty="0" err="1" smtClean="0">
                <a:solidFill>
                  <a:srgbClr val="C00000"/>
                </a:solidFill>
              </a:rPr>
              <a:t>D</a:t>
            </a:r>
            <a:r>
              <a:rPr lang="en-US" altLang="en-US" sz="2500" dirty="0" smtClean="0">
                <a:solidFill>
                  <a:srgbClr val="C00000"/>
                </a:solidFill>
              </a:rPr>
              <a:t>=10*10</a:t>
            </a:r>
            <a:r>
              <a:rPr lang="en-US" altLang="en-US" sz="2500" baseline="30000" dirty="0" smtClean="0">
                <a:solidFill>
                  <a:srgbClr val="C00000"/>
                </a:solidFill>
              </a:rPr>
              <a:t>2</a:t>
            </a:r>
            <a:r>
              <a:rPr lang="en-US" altLang="en-US" sz="2500" dirty="0" smtClean="0">
                <a:solidFill>
                  <a:srgbClr val="C00000"/>
                </a:solidFill>
              </a:rPr>
              <a:t>=1000        </a:t>
            </a:r>
          </a:p>
        </p:txBody>
      </p:sp>
    </p:spTree>
    <p:extLst>
      <p:ext uri="{BB962C8B-B14F-4D97-AF65-F5344CB8AC3E}">
        <p14:creationId xmlns:p14="http://schemas.microsoft.com/office/powerpoint/2010/main" val="76582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8229600" cy="1143000"/>
          </a:xfrm>
        </p:spPr>
        <p:txBody>
          <a:bodyPr/>
          <a:lstStyle/>
          <a:p>
            <a:r>
              <a:rPr lang="en-US" dirty="0" smtClean="0"/>
              <a:t>The actors of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5173627" y="4764082"/>
            <a:ext cx="3057525" cy="2010943"/>
            <a:chOff x="3876675" y="3254445"/>
            <a:chExt cx="4667250" cy="3250775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6675" y="3254445"/>
              <a:ext cx="4667250" cy="3176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Rectangle 37"/>
            <p:cNvSpPr/>
            <p:nvPr/>
          </p:nvSpPr>
          <p:spPr>
            <a:xfrm>
              <a:off x="4724399" y="5908179"/>
              <a:ext cx="3124200" cy="5970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dirty="0" smtClean="0"/>
                <a:t>THE ML “STAFF”</a:t>
              </a:r>
              <a:endParaRPr lang="en-US" dirty="0"/>
            </a:p>
          </p:txBody>
        </p:sp>
      </p:grpSp>
      <p:sp>
        <p:nvSpPr>
          <p:cNvPr id="40" name="AutoShape 7"/>
          <p:cNvSpPr>
            <a:spLocks noChangeArrowheads="1"/>
          </p:cNvSpPr>
          <p:nvPr/>
        </p:nvSpPr>
        <p:spPr bwMode="auto">
          <a:xfrm>
            <a:off x="6234388" y="1930809"/>
            <a:ext cx="599918" cy="743345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3366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1"/>
          </a:p>
        </p:txBody>
      </p:sp>
      <p:grpSp>
        <p:nvGrpSpPr>
          <p:cNvPr id="6" name="Group 5"/>
          <p:cNvGrpSpPr/>
          <p:nvPr/>
        </p:nvGrpSpPr>
        <p:grpSpPr>
          <a:xfrm>
            <a:off x="2324100" y="2895601"/>
            <a:ext cx="2667000" cy="3733799"/>
            <a:chOff x="76200" y="762000"/>
            <a:chExt cx="3724835" cy="5619750"/>
          </a:xfrm>
        </p:grpSpPr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762000"/>
              <a:ext cx="3724835" cy="5276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6"/>
            <p:cNvSpPr/>
            <p:nvPr/>
          </p:nvSpPr>
          <p:spPr>
            <a:xfrm>
              <a:off x="1143000" y="2971800"/>
              <a:ext cx="1129614" cy="7875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1400" dirty="0" smtClean="0"/>
                <a:t>THE</a:t>
              </a:r>
            </a:p>
            <a:p>
              <a:pPr algn="ctr"/>
              <a:r>
                <a:rPr lang="en-US" sz="1400" dirty="0" smtClean="0"/>
                <a:t>BOSS</a:t>
              </a:r>
              <a:endParaRPr lang="en-US" sz="1400" dirty="0"/>
            </a:p>
          </p:txBody>
        </p:sp>
        <p:sp>
          <p:nvSpPr>
            <p:cNvPr id="43" name="AutoShape 4"/>
            <p:cNvSpPr>
              <a:spLocks noChangeArrowheads="1"/>
            </p:cNvSpPr>
            <p:nvPr/>
          </p:nvSpPr>
          <p:spPr bwMode="auto">
            <a:xfrm>
              <a:off x="836268" y="4267200"/>
              <a:ext cx="1743075" cy="2114550"/>
            </a:xfrm>
            <a:prstGeom prst="can">
              <a:avLst>
                <a:gd name="adj" fmla="val 30328"/>
              </a:avLst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dirty="0" smtClean="0"/>
                <a:t>TEST</a:t>
              </a:r>
              <a:endParaRPr lang="en-US" altLang="en-US" sz="1400" dirty="0"/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dirty="0"/>
                <a:t>DATA</a:t>
              </a:r>
            </a:p>
          </p:txBody>
        </p:sp>
      </p:grpSp>
      <p:sp>
        <p:nvSpPr>
          <p:cNvPr id="44" name="AutoShape 4"/>
          <p:cNvSpPr>
            <a:spLocks noChangeArrowheads="1"/>
          </p:cNvSpPr>
          <p:nvPr/>
        </p:nvSpPr>
        <p:spPr bwMode="auto">
          <a:xfrm>
            <a:off x="4343400" y="1219200"/>
            <a:ext cx="1743075" cy="2114550"/>
          </a:xfrm>
          <a:prstGeom prst="can">
            <a:avLst>
              <a:gd name="adj" fmla="val 30328"/>
            </a:avLst>
          </a:prstGeom>
          <a:gradFill rotWithShape="0">
            <a:gsLst>
              <a:gs pos="0">
                <a:srgbClr val="336699"/>
              </a:gs>
              <a:gs pos="100000">
                <a:srgbClr val="F9FAFC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TRAINING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DATA</a:t>
            </a:r>
          </a:p>
        </p:txBody>
      </p:sp>
      <p:sp>
        <p:nvSpPr>
          <p:cNvPr id="46" name="AutoShape 4"/>
          <p:cNvSpPr>
            <a:spLocks noChangeArrowheads="1"/>
          </p:cNvSpPr>
          <p:nvPr/>
        </p:nvSpPr>
        <p:spPr bwMode="auto">
          <a:xfrm>
            <a:off x="5410200" y="3372817"/>
            <a:ext cx="1764808" cy="1552264"/>
          </a:xfrm>
          <a:prstGeom prst="can">
            <a:avLst>
              <a:gd name="adj" fmla="val 30328"/>
            </a:avLst>
          </a:prstGeom>
          <a:gradFill rotWithShape="0">
            <a:gsLst>
              <a:gs pos="0">
                <a:srgbClr val="336699"/>
              </a:gs>
              <a:gs pos="100000">
                <a:srgbClr val="F9FAFC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/>
              <a:t>Training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/>
              <a:t>set</a:t>
            </a:r>
            <a:endParaRPr lang="en-US" altLang="en-US" sz="2000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6790380" y="1217688"/>
            <a:ext cx="2048820" cy="2540794"/>
            <a:chOff x="5786438" y="-26194"/>
            <a:chExt cx="2900362" cy="3219450"/>
          </a:xfrm>
        </p:grpSpPr>
        <p:grpSp>
          <p:nvGrpSpPr>
            <p:cNvPr id="52" name="Group 51"/>
            <p:cNvGrpSpPr>
              <a:grpSpLocks/>
            </p:cNvGrpSpPr>
            <p:nvPr/>
          </p:nvGrpSpPr>
          <p:grpSpPr bwMode="auto">
            <a:xfrm>
              <a:off x="5786438" y="-26194"/>
              <a:ext cx="2900362" cy="3219450"/>
              <a:chOff x="2423765" y="1913753"/>
              <a:chExt cx="2900362" cy="3219451"/>
            </a:xfrm>
          </p:grpSpPr>
          <p:pic>
            <p:nvPicPr>
              <p:cNvPr id="53" name="Pictur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3951" y="2893686"/>
                <a:ext cx="2342758" cy="2239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" name="Rectangle 21"/>
              <p:cNvSpPr>
                <a:spLocks noChangeArrowheads="1"/>
              </p:cNvSpPr>
              <p:nvPr/>
            </p:nvSpPr>
            <p:spPr bwMode="auto">
              <a:xfrm>
                <a:off x="2423765" y="1913753"/>
                <a:ext cx="2900362" cy="13287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endParaRPr lang="en-US" altLang="en-US" sz="1600" dirty="0">
                  <a:latin typeface="Arial" charset="0"/>
                </a:endParaRPr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5804201" y="914399"/>
              <a:ext cx="2565591" cy="4289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dirty="0" smtClean="0">
                  <a:solidFill>
                    <a:schemeClr val="bg1"/>
                  </a:solidFill>
                </a:rPr>
                <a:t>DATA SCIENTIST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AutoShape 4"/>
          <p:cNvSpPr>
            <a:spLocks noChangeArrowheads="1"/>
          </p:cNvSpPr>
          <p:nvPr/>
        </p:nvSpPr>
        <p:spPr bwMode="auto">
          <a:xfrm>
            <a:off x="6989876" y="3111780"/>
            <a:ext cx="1764808" cy="907256"/>
          </a:xfrm>
          <a:prstGeom prst="can">
            <a:avLst>
              <a:gd name="adj" fmla="val 30328"/>
            </a:avLst>
          </a:prstGeom>
          <a:gradFill rotWithShape="0">
            <a:gsLst>
              <a:gs pos="0">
                <a:srgbClr val="336699"/>
              </a:gs>
              <a:gs pos="100000">
                <a:srgbClr val="F9FAFC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/>
              <a:t>Validation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 smtClean="0"/>
              <a:t>set</a:t>
            </a:r>
            <a:endParaRPr lang="en-US" altLang="en-US" sz="2000" b="1" dirty="0"/>
          </a:p>
        </p:txBody>
      </p:sp>
      <p:sp>
        <p:nvSpPr>
          <p:cNvPr id="60" name="Bent Arrow 59"/>
          <p:cNvSpPr/>
          <p:nvPr/>
        </p:nvSpPr>
        <p:spPr>
          <a:xfrm>
            <a:off x="3429000" y="2057400"/>
            <a:ext cx="838200" cy="89112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Bent Arrow 61"/>
          <p:cNvSpPr/>
          <p:nvPr/>
        </p:nvSpPr>
        <p:spPr>
          <a:xfrm rot="5400000" flipV="1">
            <a:off x="6083951" y="2803798"/>
            <a:ext cx="838200" cy="86940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-364537" y="990601"/>
            <a:ext cx="3633189" cy="4253646"/>
            <a:chOff x="-364537" y="990601"/>
            <a:chExt cx="3633189" cy="4253646"/>
          </a:xfrm>
        </p:grpSpPr>
        <p:sp>
          <p:nvSpPr>
            <p:cNvPr id="34" name="Cloud Callout 33"/>
            <p:cNvSpPr/>
            <p:nvPr/>
          </p:nvSpPr>
          <p:spPr>
            <a:xfrm>
              <a:off x="228600" y="990601"/>
              <a:ext cx="1558554" cy="946674"/>
            </a:xfrm>
            <a:prstGeom prst="cloudCallout">
              <a:avLst>
                <a:gd name="adj1" fmla="val 19657"/>
                <a:gd name="adj2" fmla="val 73383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P(X, Y)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950" y="2224245"/>
              <a:ext cx="2032000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73408" y="1535668"/>
              <a:ext cx="926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ORACLE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8" name="Bent Arrow 47"/>
            <p:cNvSpPr/>
            <p:nvPr/>
          </p:nvSpPr>
          <p:spPr>
            <a:xfrm flipV="1">
              <a:off x="1368054" y="3897128"/>
              <a:ext cx="838200" cy="941910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0" y="4874915"/>
              <a:ext cx="32686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altLang="en-US" dirty="0"/>
                <a:t> </a:t>
              </a:r>
              <a:r>
                <a:rPr lang="en-US" altLang="en-US" dirty="0" smtClean="0"/>
                <a:t>I.I.D. examples (</a:t>
              </a:r>
              <a:r>
                <a:rPr lang="en-US" altLang="en-US" b="1" dirty="0" smtClean="0"/>
                <a:t>x</a:t>
              </a:r>
              <a:r>
                <a:rPr lang="en-US" altLang="en-US" baseline="-25000" dirty="0" smtClean="0"/>
                <a:t>1</a:t>
              </a:r>
              <a:r>
                <a:rPr lang="en-US" altLang="en-US" dirty="0"/>
                <a:t>, y</a:t>
              </a:r>
              <a:r>
                <a:rPr lang="en-US" altLang="en-US" baseline="-25000" dirty="0"/>
                <a:t>1</a:t>
              </a:r>
              <a:r>
                <a:rPr lang="en-US" altLang="en-US" dirty="0"/>
                <a:t>), (</a:t>
              </a:r>
              <a:r>
                <a:rPr lang="en-US" altLang="en-US" b="1" dirty="0"/>
                <a:t>x</a:t>
              </a:r>
              <a:r>
                <a:rPr lang="en-US" altLang="en-US" baseline="-25000" dirty="0"/>
                <a:t>2</a:t>
              </a:r>
              <a:r>
                <a:rPr lang="en-US" altLang="en-US" dirty="0"/>
                <a:t>, y</a:t>
              </a:r>
              <a:r>
                <a:rPr lang="en-US" altLang="en-US" baseline="-25000" dirty="0"/>
                <a:t>2</a:t>
              </a:r>
              <a:r>
                <a:rPr lang="en-US" altLang="en-US" dirty="0"/>
                <a:t>), </a:t>
              </a:r>
              <a:r>
                <a:rPr lang="en-US" altLang="en-US" dirty="0" smtClean="0"/>
                <a:t>…</a:t>
              </a:r>
              <a:endParaRPr lang="en-US" altLang="en-US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-364537" y="2209800"/>
              <a:ext cx="181233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dirty="0" smtClean="0">
                  <a:solidFill>
                    <a:schemeClr val="bg1"/>
                  </a:solidFill>
                </a:rPr>
                <a:t>ORACLE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336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592" y="3161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does the Oracle </a:t>
            </a:r>
            <a:br>
              <a:rPr lang="en-US" dirty="0" smtClean="0"/>
            </a:br>
            <a:r>
              <a:rPr lang="en-US" dirty="0" smtClean="0"/>
              <a:t>have to say?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12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31" y="316152"/>
            <a:ext cx="32766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3"/>
          <p:cNvGrpSpPr>
            <a:grpSpLocks/>
          </p:cNvGrpSpPr>
          <p:nvPr/>
        </p:nvGrpSpPr>
        <p:grpSpPr bwMode="auto">
          <a:xfrm>
            <a:off x="1098164" y="2323968"/>
            <a:ext cx="6305550" cy="3688416"/>
            <a:chOff x="240" y="624"/>
            <a:chExt cx="5088" cy="3264"/>
          </a:xfrm>
        </p:grpSpPr>
        <p:sp>
          <p:nvSpPr>
            <p:cNvPr id="10" name="Oval 4"/>
            <p:cNvSpPr>
              <a:spLocks noChangeArrowheads="1"/>
            </p:cNvSpPr>
            <p:nvPr/>
          </p:nvSpPr>
          <p:spPr bwMode="auto">
            <a:xfrm>
              <a:off x="2592" y="2016"/>
              <a:ext cx="1200" cy="528"/>
            </a:xfrm>
            <a:prstGeom prst="ellipse">
              <a:avLst/>
            </a:prstGeom>
            <a:solidFill>
              <a:srgbClr val="CC99FF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Lung Cancer</a:t>
              </a:r>
            </a:p>
          </p:txBody>
        </p:sp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1776" y="1296"/>
              <a:ext cx="1200" cy="528"/>
            </a:xfrm>
            <a:prstGeom prst="ellipse">
              <a:avLst/>
            </a:prstGeom>
            <a:solidFill>
              <a:srgbClr val="33CCCC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Smoking</a:t>
              </a:r>
            </a:p>
          </p:txBody>
        </p:sp>
        <p:sp>
          <p:nvSpPr>
            <p:cNvPr id="12" name="Oval 6"/>
            <p:cNvSpPr>
              <a:spLocks noChangeArrowheads="1"/>
            </p:cNvSpPr>
            <p:nvPr/>
          </p:nvSpPr>
          <p:spPr bwMode="auto">
            <a:xfrm>
              <a:off x="3312" y="1296"/>
              <a:ext cx="1200" cy="528"/>
            </a:xfrm>
            <a:prstGeom prst="ellipse">
              <a:avLst/>
            </a:prstGeom>
            <a:solidFill>
              <a:srgbClr val="33CCCC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Genetics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1776" y="2688"/>
              <a:ext cx="1200" cy="528"/>
            </a:xfrm>
            <a:prstGeom prst="ellipse">
              <a:avLst/>
            </a:prstGeom>
            <a:solidFill>
              <a:srgbClr val="33CCCC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Coughing</a:t>
              </a:r>
            </a:p>
          </p:txBody>
        </p:sp>
        <p:sp>
          <p:nvSpPr>
            <p:cNvPr id="14" name="Oval 8"/>
            <p:cNvSpPr>
              <a:spLocks noChangeArrowheads="1"/>
            </p:cNvSpPr>
            <p:nvPr/>
          </p:nvSpPr>
          <p:spPr bwMode="auto">
            <a:xfrm>
              <a:off x="4080" y="2016"/>
              <a:ext cx="1200" cy="52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Attention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Disorder</a:t>
              </a:r>
            </a:p>
          </p:txBody>
        </p:sp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1056" y="2016"/>
              <a:ext cx="1200" cy="528"/>
            </a:xfrm>
            <a:prstGeom prst="ellipse">
              <a:avLst/>
            </a:prstGeom>
            <a:solidFill>
              <a:srgbClr val="33CCCC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Allergy</a:t>
              </a:r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1056" y="624"/>
              <a:ext cx="1200" cy="52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Anxiety</a:t>
              </a:r>
            </a:p>
          </p:txBody>
        </p:sp>
        <p:sp>
          <p:nvSpPr>
            <p:cNvPr id="17" name="Oval 11"/>
            <p:cNvSpPr>
              <a:spLocks noChangeArrowheads="1"/>
            </p:cNvSpPr>
            <p:nvPr/>
          </p:nvSpPr>
          <p:spPr bwMode="auto">
            <a:xfrm>
              <a:off x="2592" y="624"/>
              <a:ext cx="1200" cy="52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Peer Pressure</a:t>
              </a: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240" y="1296"/>
              <a:ext cx="1200" cy="52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Yellow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Fingers</a:t>
              </a: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4128" y="3360"/>
              <a:ext cx="1200" cy="52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Car Accident</a:t>
              </a:r>
            </a:p>
          </p:txBody>
        </p:sp>
        <p:sp>
          <p:nvSpPr>
            <p:cNvPr id="20" name="Oval 14"/>
            <p:cNvSpPr>
              <a:spLocks noChangeArrowheads="1"/>
            </p:cNvSpPr>
            <p:nvPr/>
          </p:nvSpPr>
          <p:spPr bwMode="auto">
            <a:xfrm>
              <a:off x="4080" y="624"/>
              <a:ext cx="1200" cy="52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Born an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Even Day</a:t>
              </a:r>
            </a:p>
          </p:txBody>
        </p:sp>
        <p:sp>
          <p:nvSpPr>
            <p:cNvPr id="21" name="Oval 15"/>
            <p:cNvSpPr>
              <a:spLocks noChangeArrowheads="1"/>
            </p:cNvSpPr>
            <p:nvPr/>
          </p:nvSpPr>
          <p:spPr bwMode="auto">
            <a:xfrm>
              <a:off x="3312" y="2688"/>
              <a:ext cx="1200" cy="528"/>
            </a:xfrm>
            <a:prstGeom prst="ellipse">
              <a:avLst/>
            </a:prstGeom>
            <a:solidFill>
              <a:srgbClr val="33CCCC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Fatigue</a:t>
              </a:r>
            </a:p>
          </p:txBody>
        </p:sp>
        <p:sp>
          <p:nvSpPr>
            <p:cNvPr id="22" name="Line 16"/>
            <p:cNvSpPr>
              <a:spLocks noChangeShapeType="1"/>
            </p:cNvSpPr>
            <p:nvPr/>
          </p:nvSpPr>
          <p:spPr bwMode="auto">
            <a:xfrm>
              <a:off x="1872" y="1152"/>
              <a:ext cx="192" cy="192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17"/>
            <p:cNvSpPr>
              <a:spLocks noChangeShapeType="1"/>
            </p:cNvSpPr>
            <p:nvPr/>
          </p:nvSpPr>
          <p:spPr bwMode="auto">
            <a:xfrm flipH="1">
              <a:off x="2640" y="1104"/>
              <a:ext cx="240" cy="24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8"/>
            <p:cNvSpPr>
              <a:spLocks noChangeShapeType="1"/>
            </p:cNvSpPr>
            <p:nvPr/>
          </p:nvSpPr>
          <p:spPr bwMode="auto">
            <a:xfrm flipH="1">
              <a:off x="1440" y="1536"/>
              <a:ext cx="336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9"/>
            <p:cNvSpPr>
              <a:spLocks noChangeShapeType="1"/>
            </p:cNvSpPr>
            <p:nvPr/>
          </p:nvSpPr>
          <p:spPr bwMode="auto">
            <a:xfrm flipH="1">
              <a:off x="3456" y="1824"/>
              <a:ext cx="240" cy="24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20"/>
            <p:cNvSpPr>
              <a:spLocks noChangeShapeType="1"/>
            </p:cNvSpPr>
            <p:nvPr/>
          </p:nvSpPr>
          <p:spPr bwMode="auto">
            <a:xfrm>
              <a:off x="2592" y="1824"/>
              <a:ext cx="240" cy="24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1"/>
            <p:cNvSpPr>
              <a:spLocks noChangeShapeType="1"/>
            </p:cNvSpPr>
            <p:nvPr/>
          </p:nvSpPr>
          <p:spPr bwMode="auto">
            <a:xfrm>
              <a:off x="4128" y="1824"/>
              <a:ext cx="240" cy="24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2"/>
            <p:cNvSpPr>
              <a:spLocks noChangeShapeType="1"/>
            </p:cNvSpPr>
            <p:nvPr/>
          </p:nvSpPr>
          <p:spPr bwMode="auto">
            <a:xfrm>
              <a:off x="4704" y="2544"/>
              <a:ext cx="0" cy="816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23"/>
            <p:cNvSpPr>
              <a:spLocks noChangeShapeType="1"/>
            </p:cNvSpPr>
            <p:nvPr/>
          </p:nvSpPr>
          <p:spPr bwMode="auto">
            <a:xfrm>
              <a:off x="3360" y="2544"/>
              <a:ext cx="240" cy="192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24"/>
            <p:cNvSpPr>
              <a:spLocks noChangeShapeType="1"/>
            </p:cNvSpPr>
            <p:nvPr/>
          </p:nvSpPr>
          <p:spPr bwMode="auto">
            <a:xfrm flipH="1">
              <a:off x="2640" y="2496"/>
              <a:ext cx="288" cy="24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25"/>
            <p:cNvSpPr>
              <a:spLocks noChangeShapeType="1"/>
            </p:cNvSpPr>
            <p:nvPr/>
          </p:nvSpPr>
          <p:spPr bwMode="auto">
            <a:xfrm>
              <a:off x="1824" y="2544"/>
              <a:ext cx="192" cy="192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26"/>
            <p:cNvSpPr>
              <a:spLocks noChangeShapeType="1"/>
            </p:cNvSpPr>
            <p:nvPr/>
          </p:nvSpPr>
          <p:spPr bwMode="auto">
            <a:xfrm>
              <a:off x="4128" y="3216"/>
              <a:ext cx="288" cy="192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27"/>
            <p:cNvSpPr>
              <a:spLocks noChangeShapeType="1"/>
            </p:cNvSpPr>
            <p:nvPr/>
          </p:nvSpPr>
          <p:spPr bwMode="auto">
            <a:xfrm>
              <a:off x="2976" y="2976"/>
              <a:ext cx="336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Right Arrow 6"/>
          <p:cNvSpPr/>
          <p:nvPr/>
        </p:nvSpPr>
        <p:spPr>
          <a:xfrm rot="16200000">
            <a:off x="3875778" y="5116714"/>
            <a:ext cx="1784954" cy="2286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98081" y="6123493"/>
            <a:ext cx="4075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66CC"/>
                </a:solidFill>
              </a:rPr>
              <a:t>This is y (the rest are x</a:t>
            </a:r>
            <a:r>
              <a:rPr lang="en-US" sz="3200" baseline="-25000" dirty="0" smtClean="0">
                <a:solidFill>
                  <a:srgbClr val="0066CC"/>
                </a:solidFill>
              </a:rPr>
              <a:t>i</a:t>
            </a:r>
            <a:r>
              <a:rPr lang="en-US" sz="3200" dirty="0" smtClean="0">
                <a:solidFill>
                  <a:srgbClr val="0066CC"/>
                </a:solidFill>
              </a:rPr>
              <a:t>)</a:t>
            </a:r>
            <a:endParaRPr lang="en-US" sz="3200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4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But, here we consider only</a:t>
            </a:r>
            <a:br>
              <a:rPr lang="en-US" dirty="0" smtClean="0"/>
            </a:br>
            <a:r>
              <a:rPr lang="en-US" dirty="0" smtClean="0"/>
              <a:t>P(X, Y) = P(X)P(Y|X) = P(Y)P(X|Y)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13</a:t>
            </a:fld>
            <a:endParaRPr lang="en-US"/>
          </a:p>
        </p:txBody>
      </p:sp>
      <p:grpSp>
        <p:nvGrpSpPr>
          <p:cNvPr id="9" name="Group 3"/>
          <p:cNvGrpSpPr>
            <a:grpSpLocks/>
          </p:cNvGrpSpPr>
          <p:nvPr/>
        </p:nvGrpSpPr>
        <p:grpSpPr bwMode="auto">
          <a:xfrm>
            <a:off x="2327180" y="1594183"/>
            <a:ext cx="2649239" cy="4706405"/>
            <a:chOff x="206" y="-709"/>
            <a:chExt cx="3391" cy="5935"/>
          </a:xfrm>
        </p:grpSpPr>
        <p:sp>
          <p:nvSpPr>
            <p:cNvPr id="10" name="Oval 4"/>
            <p:cNvSpPr>
              <a:spLocks noChangeArrowheads="1"/>
            </p:cNvSpPr>
            <p:nvPr/>
          </p:nvSpPr>
          <p:spPr bwMode="auto">
            <a:xfrm>
              <a:off x="2397" y="1894"/>
              <a:ext cx="1200" cy="528"/>
            </a:xfrm>
            <a:prstGeom prst="ellipse">
              <a:avLst/>
            </a:prstGeom>
            <a:solidFill>
              <a:srgbClr val="CC99FF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dirty="0"/>
                <a:t>Lung Cancer</a:t>
              </a:r>
            </a:p>
          </p:txBody>
        </p:sp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228" y="1468"/>
              <a:ext cx="1200" cy="528"/>
            </a:xfrm>
            <a:prstGeom prst="ellipse">
              <a:avLst/>
            </a:prstGeom>
            <a:solidFill>
              <a:srgbClr val="33CCCC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/>
                <a:t>Smoking</a:t>
              </a:r>
            </a:p>
          </p:txBody>
        </p:sp>
        <p:sp>
          <p:nvSpPr>
            <p:cNvPr id="12" name="Oval 6"/>
            <p:cNvSpPr>
              <a:spLocks noChangeArrowheads="1"/>
            </p:cNvSpPr>
            <p:nvPr/>
          </p:nvSpPr>
          <p:spPr bwMode="auto">
            <a:xfrm>
              <a:off x="206" y="4698"/>
              <a:ext cx="1200" cy="528"/>
            </a:xfrm>
            <a:prstGeom prst="ellipse">
              <a:avLst/>
            </a:prstGeom>
            <a:solidFill>
              <a:srgbClr val="33CCCC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/>
                <a:t>Genetics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228" y="2569"/>
              <a:ext cx="1200" cy="528"/>
            </a:xfrm>
            <a:prstGeom prst="ellipse">
              <a:avLst/>
            </a:prstGeom>
            <a:solidFill>
              <a:srgbClr val="33CCCC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/>
                <a:t>Coughing</a:t>
              </a:r>
            </a:p>
          </p:txBody>
        </p:sp>
        <p:sp>
          <p:nvSpPr>
            <p:cNvPr id="14" name="Oval 8"/>
            <p:cNvSpPr>
              <a:spLocks noChangeArrowheads="1"/>
            </p:cNvSpPr>
            <p:nvPr/>
          </p:nvSpPr>
          <p:spPr bwMode="auto">
            <a:xfrm>
              <a:off x="240" y="3624"/>
              <a:ext cx="1200" cy="52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/>
                <a:t>Attention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/>
                <a:t>Disorder</a:t>
              </a:r>
            </a:p>
          </p:txBody>
        </p:sp>
        <p:sp>
          <p:nvSpPr>
            <p:cNvPr id="15" name="Oval 9"/>
            <p:cNvSpPr>
              <a:spLocks noChangeArrowheads="1"/>
            </p:cNvSpPr>
            <p:nvPr/>
          </p:nvSpPr>
          <p:spPr bwMode="auto">
            <a:xfrm>
              <a:off x="229" y="2030"/>
              <a:ext cx="1200" cy="528"/>
            </a:xfrm>
            <a:prstGeom prst="ellipse">
              <a:avLst/>
            </a:prstGeom>
            <a:solidFill>
              <a:srgbClr val="33CCCC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/>
                <a:t>Allergy</a:t>
              </a:r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229" y="378"/>
              <a:ext cx="1200" cy="52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dirty="0"/>
                <a:t>Anxiety</a:t>
              </a:r>
            </a:p>
          </p:txBody>
        </p:sp>
        <p:sp>
          <p:nvSpPr>
            <p:cNvPr id="17" name="Oval 11"/>
            <p:cNvSpPr>
              <a:spLocks noChangeArrowheads="1"/>
            </p:cNvSpPr>
            <p:nvPr/>
          </p:nvSpPr>
          <p:spPr bwMode="auto">
            <a:xfrm>
              <a:off x="257" y="-709"/>
              <a:ext cx="1200" cy="52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/>
                <a:t>Peer Pressure</a:t>
              </a:r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240" y="906"/>
              <a:ext cx="1200" cy="52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dirty="0"/>
                <a:t>Yellow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dirty="0"/>
                <a:t>Fingers</a:t>
              </a: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229" y="-151"/>
              <a:ext cx="1200" cy="52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/>
                <a:t>Car Accident</a:t>
              </a:r>
            </a:p>
          </p:txBody>
        </p:sp>
        <p:sp>
          <p:nvSpPr>
            <p:cNvPr id="20" name="Oval 14"/>
            <p:cNvSpPr>
              <a:spLocks noChangeArrowheads="1"/>
            </p:cNvSpPr>
            <p:nvPr/>
          </p:nvSpPr>
          <p:spPr bwMode="auto">
            <a:xfrm>
              <a:off x="206" y="4152"/>
              <a:ext cx="1200" cy="52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dirty="0"/>
                <a:t>Born an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dirty="0"/>
                <a:t>Even Day</a:t>
              </a:r>
            </a:p>
          </p:txBody>
        </p:sp>
        <p:sp>
          <p:nvSpPr>
            <p:cNvPr id="21" name="Oval 15"/>
            <p:cNvSpPr>
              <a:spLocks noChangeArrowheads="1"/>
            </p:cNvSpPr>
            <p:nvPr/>
          </p:nvSpPr>
          <p:spPr bwMode="auto">
            <a:xfrm>
              <a:off x="229" y="3096"/>
              <a:ext cx="1200" cy="528"/>
            </a:xfrm>
            <a:prstGeom prst="ellipse">
              <a:avLst/>
            </a:prstGeom>
            <a:solidFill>
              <a:srgbClr val="33CCCC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/>
                <a:t>Fatigue</a:t>
              </a:r>
            </a:p>
          </p:txBody>
        </p:sp>
      </p:grpSp>
      <p:sp>
        <p:nvSpPr>
          <p:cNvPr id="3" name="Freeform 2"/>
          <p:cNvSpPr/>
          <p:nvPr/>
        </p:nvSpPr>
        <p:spPr>
          <a:xfrm>
            <a:off x="2117956" y="1468093"/>
            <a:ext cx="373487" cy="4855335"/>
          </a:xfrm>
          <a:custGeom>
            <a:avLst/>
            <a:gdLst>
              <a:gd name="connsiteX0" fmla="*/ 373487 w 373487"/>
              <a:gd name="connsiteY0" fmla="*/ 0 h 4855335"/>
              <a:gd name="connsiteX1" fmla="*/ 373487 w 373487"/>
              <a:gd name="connsiteY1" fmla="*/ 0 h 4855335"/>
              <a:gd name="connsiteX2" fmla="*/ 64394 w 373487"/>
              <a:gd name="connsiteY2" fmla="*/ 0 h 4855335"/>
              <a:gd name="connsiteX3" fmla="*/ 0 w 373487"/>
              <a:gd name="connsiteY3" fmla="*/ 4855335 h 4855335"/>
              <a:gd name="connsiteX4" fmla="*/ 206062 w 373487"/>
              <a:gd name="connsiteY4" fmla="*/ 4855335 h 4855335"/>
              <a:gd name="connsiteX5" fmla="*/ 206062 w 373487"/>
              <a:gd name="connsiteY5" fmla="*/ 4855335 h 485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3487" h="4855335">
                <a:moveTo>
                  <a:pt x="373487" y="0"/>
                </a:moveTo>
                <a:lnTo>
                  <a:pt x="373487" y="0"/>
                </a:lnTo>
                <a:lnTo>
                  <a:pt x="64394" y="0"/>
                </a:lnTo>
                <a:lnTo>
                  <a:pt x="0" y="4855335"/>
                </a:lnTo>
                <a:lnTo>
                  <a:pt x="206062" y="4855335"/>
                </a:lnTo>
                <a:lnTo>
                  <a:pt x="206062" y="485533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200400" y="1473459"/>
            <a:ext cx="257577" cy="4855335"/>
          </a:xfrm>
          <a:custGeom>
            <a:avLst/>
            <a:gdLst>
              <a:gd name="connsiteX0" fmla="*/ 38636 w 257577"/>
              <a:gd name="connsiteY0" fmla="*/ 0 h 4855335"/>
              <a:gd name="connsiteX1" fmla="*/ 257577 w 257577"/>
              <a:gd name="connsiteY1" fmla="*/ 0 h 4855335"/>
              <a:gd name="connsiteX2" fmla="*/ 218941 w 257577"/>
              <a:gd name="connsiteY2" fmla="*/ 4855335 h 4855335"/>
              <a:gd name="connsiteX3" fmla="*/ 0 w 257577"/>
              <a:gd name="connsiteY3" fmla="*/ 4842456 h 485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77" h="4855335">
                <a:moveTo>
                  <a:pt x="38636" y="0"/>
                </a:moveTo>
                <a:lnTo>
                  <a:pt x="257577" y="0"/>
                </a:lnTo>
                <a:lnTo>
                  <a:pt x="218941" y="4855335"/>
                </a:lnTo>
                <a:lnTo>
                  <a:pt x="0" y="484245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3505200" y="3721403"/>
            <a:ext cx="457200" cy="317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Callout 35"/>
          <p:cNvSpPr/>
          <p:nvPr/>
        </p:nvSpPr>
        <p:spPr>
          <a:xfrm>
            <a:off x="533400" y="2846883"/>
            <a:ext cx="1344403" cy="946674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P(X)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" y="4062015"/>
            <a:ext cx="1964504" cy="1473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Bent Arrow 36"/>
          <p:cNvSpPr/>
          <p:nvPr/>
        </p:nvSpPr>
        <p:spPr>
          <a:xfrm>
            <a:off x="1143000" y="2133600"/>
            <a:ext cx="892453" cy="6096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604192" y="3105697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P(Y|X)</a:t>
            </a:r>
            <a:endParaRPr lang="en-US" sz="2400" dirty="0"/>
          </a:p>
        </p:txBody>
      </p:sp>
      <p:sp>
        <p:nvSpPr>
          <p:cNvPr id="62" name="TextBox 61"/>
          <p:cNvSpPr txBox="1"/>
          <p:nvPr/>
        </p:nvSpPr>
        <p:spPr>
          <a:xfrm>
            <a:off x="2475972" y="6330839"/>
            <a:ext cx="63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X=</a:t>
            </a:r>
            <a:r>
              <a:rPr lang="en-US" sz="2400" b="1" dirty="0" smtClean="0"/>
              <a:t>x</a:t>
            </a:r>
            <a:endParaRPr lang="en-US" sz="24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4190110" y="4077040"/>
            <a:ext cx="63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Y=</a:t>
            </a:r>
            <a:r>
              <a:rPr lang="en-US" sz="2400" dirty="0"/>
              <a:t>y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5105400" y="1439887"/>
            <a:ext cx="3886199" cy="5274184"/>
            <a:chOff x="5105400" y="1439887"/>
            <a:chExt cx="3886199" cy="5274184"/>
          </a:xfrm>
        </p:grpSpPr>
        <p:grpSp>
          <p:nvGrpSpPr>
            <p:cNvPr id="40" name="Group 39"/>
            <p:cNvGrpSpPr/>
            <p:nvPr/>
          </p:nvGrpSpPr>
          <p:grpSpPr>
            <a:xfrm>
              <a:off x="5105400" y="1439887"/>
              <a:ext cx="3886199" cy="5063707"/>
              <a:chOff x="5105400" y="1439887"/>
              <a:chExt cx="3886199" cy="5063707"/>
            </a:xfrm>
          </p:grpSpPr>
          <p:grpSp>
            <p:nvGrpSpPr>
              <p:cNvPr id="41" name="Group 3"/>
              <p:cNvGrpSpPr>
                <a:grpSpLocks/>
              </p:cNvGrpSpPr>
              <p:nvPr/>
            </p:nvGrpSpPr>
            <p:grpSpPr bwMode="auto">
              <a:xfrm>
                <a:off x="6248542" y="1537517"/>
                <a:ext cx="2546114" cy="4706405"/>
                <a:chOff x="-1802" y="-709"/>
                <a:chExt cx="3259" cy="5935"/>
              </a:xfrm>
            </p:grpSpPr>
            <p:sp>
              <p:nvSpPr>
                <p:cNvPr id="42" name="Oval 4"/>
                <p:cNvSpPr>
                  <a:spLocks noChangeArrowheads="1"/>
                </p:cNvSpPr>
                <p:nvPr/>
              </p:nvSpPr>
              <p:spPr bwMode="auto">
                <a:xfrm>
                  <a:off x="-1802" y="1216"/>
                  <a:ext cx="1200" cy="528"/>
                </a:xfrm>
                <a:prstGeom prst="ellipse">
                  <a:avLst/>
                </a:prstGeom>
                <a:solidFill>
                  <a:srgbClr val="CC99FF"/>
                </a:solidFill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 b="1" dirty="0"/>
                    <a:t>Lung Cancer</a:t>
                  </a:r>
                </a:p>
              </p:txBody>
            </p:sp>
            <p:sp>
              <p:nvSpPr>
                <p:cNvPr id="43" name="Oval 5"/>
                <p:cNvSpPr>
                  <a:spLocks noChangeArrowheads="1"/>
                </p:cNvSpPr>
                <p:nvPr/>
              </p:nvSpPr>
              <p:spPr bwMode="auto">
                <a:xfrm>
                  <a:off x="228" y="1468"/>
                  <a:ext cx="1200" cy="528"/>
                </a:xfrm>
                <a:prstGeom prst="ellipse">
                  <a:avLst/>
                </a:prstGeom>
                <a:solidFill>
                  <a:srgbClr val="33CCCC"/>
                </a:solidFill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 b="1"/>
                    <a:t>Smoking</a:t>
                  </a:r>
                </a:p>
              </p:txBody>
            </p:sp>
            <p:sp>
              <p:nvSpPr>
                <p:cNvPr id="44" name="Oval 6"/>
                <p:cNvSpPr>
                  <a:spLocks noChangeArrowheads="1"/>
                </p:cNvSpPr>
                <p:nvPr/>
              </p:nvSpPr>
              <p:spPr bwMode="auto">
                <a:xfrm>
                  <a:off x="206" y="4698"/>
                  <a:ext cx="1200" cy="528"/>
                </a:xfrm>
                <a:prstGeom prst="ellipse">
                  <a:avLst/>
                </a:prstGeom>
                <a:solidFill>
                  <a:srgbClr val="33CCCC"/>
                </a:solidFill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 b="1"/>
                    <a:t>Genetics</a:t>
                  </a:r>
                </a:p>
              </p:txBody>
            </p:sp>
            <p:sp>
              <p:nvSpPr>
                <p:cNvPr id="45" name="Oval 7"/>
                <p:cNvSpPr>
                  <a:spLocks noChangeArrowheads="1"/>
                </p:cNvSpPr>
                <p:nvPr/>
              </p:nvSpPr>
              <p:spPr bwMode="auto">
                <a:xfrm>
                  <a:off x="228" y="2569"/>
                  <a:ext cx="1200" cy="528"/>
                </a:xfrm>
                <a:prstGeom prst="ellipse">
                  <a:avLst/>
                </a:prstGeom>
                <a:solidFill>
                  <a:srgbClr val="33CCCC"/>
                </a:solidFill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 b="1"/>
                    <a:t>Coughing</a:t>
                  </a:r>
                </a:p>
              </p:txBody>
            </p:sp>
            <p:sp>
              <p:nvSpPr>
                <p:cNvPr id="46" name="Oval 8"/>
                <p:cNvSpPr>
                  <a:spLocks noChangeArrowheads="1"/>
                </p:cNvSpPr>
                <p:nvPr/>
              </p:nvSpPr>
              <p:spPr bwMode="auto">
                <a:xfrm>
                  <a:off x="240" y="3624"/>
                  <a:ext cx="1200" cy="528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 b="1"/>
                    <a:t>Attention</a:t>
                  </a: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 b="1"/>
                    <a:t>Disorder</a:t>
                  </a:r>
                </a:p>
              </p:txBody>
            </p:sp>
            <p:sp>
              <p:nvSpPr>
                <p:cNvPr id="47" name="Oval 9"/>
                <p:cNvSpPr>
                  <a:spLocks noChangeArrowheads="1"/>
                </p:cNvSpPr>
                <p:nvPr/>
              </p:nvSpPr>
              <p:spPr bwMode="auto">
                <a:xfrm>
                  <a:off x="229" y="2030"/>
                  <a:ext cx="1200" cy="528"/>
                </a:xfrm>
                <a:prstGeom prst="ellipse">
                  <a:avLst/>
                </a:prstGeom>
                <a:solidFill>
                  <a:srgbClr val="33CCCC"/>
                </a:solidFill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 b="1"/>
                    <a:t>Allergy</a:t>
                  </a:r>
                </a:p>
              </p:txBody>
            </p:sp>
            <p:sp>
              <p:nvSpPr>
                <p:cNvPr id="48" name="Oval 10"/>
                <p:cNvSpPr>
                  <a:spLocks noChangeArrowheads="1"/>
                </p:cNvSpPr>
                <p:nvPr/>
              </p:nvSpPr>
              <p:spPr bwMode="auto">
                <a:xfrm>
                  <a:off x="229" y="378"/>
                  <a:ext cx="1200" cy="528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 b="1" dirty="0"/>
                    <a:t>Anxiety</a:t>
                  </a:r>
                </a:p>
              </p:txBody>
            </p:sp>
            <p:sp>
              <p:nvSpPr>
                <p:cNvPr id="49" name="Oval 11"/>
                <p:cNvSpPr>
                  <a:spLocks noChangeArrowheads="1"/>
                </p:cNvSpPr>
                <p:nvPr/>
              </p:nvSpPr>
              <p:spPr bwMode="auto">
                <a:xfrm>
                  <a:off x="257" y="-709"/>
                  <a:ext cx="1200" cy="528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 b="1"/>
                    <a:t>Peer Pressure</a:t>
                  </a:r>
                </a:p>
              </p:txBody>
            </p:sp>
            <p:sp>
              <p:nvSpPr>
                <p:cNvPr id="50" name="Oval 12"/>
                <p:cNvSpPr>
                  <a:spLocks noChangeArrowheads="1"/>
                </p:cNvSpPr>
                <p:nvPr/>
              </p:nvSpPr>
              <p:spPr bwMode="auto">
                <a:xfrm>
                  <a:off x="240" y="906"/>
                  <a:ext cx="1200" cy="528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 b="1" dirty="0"/>
                    <a:t>Yellow </a:t>
                  </a: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 b="1" dirty="0"/>
                    <a:t>Fingers</a:t>
                  </a:r>
                </a:p>
              </p:txBody>
            </p:sp>
            <p:sp>
              <p:nvSpPr>
                <p:cNvPr id="51" name="Oval 13"/>
                <p:cNvSpPr>
                  <a:spLocks noChangeArrowheads="1"/>
                </p:cNvSpPr>
                <p:nvPr/>
              </p:nvSpPr>
              <p:spPr bwMode="auto">
                <a:xfrm>
                  <a:off x="229" y="-151"/>
                  <a:ext cx="1200" cy="528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 b="1"/>
                    <a:t>Car Accident</a:t>
                  </a:r>
                </a:p>
              </p:txBody>
            </p:sp>
            <p:sp>
              <p:nvSpPr>
                <p:cNvPr id="52" name="Oval 14"/>
                <p:cNvSpPr>
                  <a:spLocks noChangeArrowheads="1"/>
                </p:cNvSpPr>
                <p:nvPr/>
              </p:nvSpPr>
              <p:spPr bwMode="auto">
                <a:xfrm>
                  <a:off x="206" y="4152"/>
                  <a:ext cx="1200" cy="528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 b="1" dirty="0"/>
                    <a:t>Born an </a:t>
                  </a:r>
                </a:p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 b="1" dirty="0"/>
                    <a:t>Even Day</a:t>
                  </a:r>
                </a:p>
              </p:txBody>
            </p:sp>
            <p:sp>
              <p:nvSpPr>
                <p:cNvPr id="53" name="Oval 15"/>
                <p:cNvSpPr>
                  <a:spLocks noChangeArrowheads="1"/>
                </p:cNvSpPr>
                <p:nvPr/>
              </p:nvSpPr>
              <p:spPr bwMode="auto">
                <a:xfrm>
                  <a:off x="229" y="3096"/>
                  <a:ext cx="1200" cy="528"/>
                </a:xfrm>
                <a:prstGeom prst="ellipse">
                  <a:avLst/>
                </a:prstGeom>
                <a:solidFill>
                  <a:srgbClr val="33CCCC"/>
                </a:solidFill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 b="1"/>
                    <a:t>Fatigue</a:t>
                  </a:r>
                </a:p>
              </p:txBody>
            </p:sp>
          </p:grpSp>
          <p:sp>
            <p:nvSpPr>
              <p:cNvPr id="54" name="Freeform 53"/>
              <p:cNvSpPr/>
              <p:nvPr/>
            </p:nvSpPr>
            <p:spPr>
              <a:xfrm>
                <a:off x="7620000" y="1439887"/>
                <a:ext cx="373487" cy="4855335"/>
              </a:xfrm>
              <a:custGeom>
                <a:avLst/>
                <a:gdLst>
                  <a:gd name="connsiteX0" fmla="*/ 373487 w 373487"/>
                  <a:gd name="connsiteY0" fmla="*/ 0 h 4855335"/>
                  <a:gd name="connsiteX1" fmla="*/ 373487 w 373487"/>
                  <a:gd name="connsiteY1" fmla="*/ 0 h 4855335"/>
                  <a:gd name="connsiteX2" fmla="*/ 64394 w 373487"/>
                  <a:gd name="connsiteY2" fmla="*/ 0 h 4855335"/>
                  <a:gd name="connsiteX3" fmla="*/ 0 w 373487"/>
                  <a:gd name="connsiteY3" fmla="*/ 4855335 h 4855335"/>
                  <a:gd name="connsiteX4" fmla="*/ 206062 w 373487"/>
                  <a:gd name="connsiteY4" fmla="*/ 4855335 h 4855335"/>
                  <a:gd name="connsiteX5" fmla="*/ 206062 w 373487"/>
                  <a:gd name="connsiteY5" fmla="*/ 4855335 h 4855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3487" h="4855335">
                    <a:moveTo>
                      <a:pt x="373487" y="0"/>
                    </a:moveTo>
                    <a:lnTo>
                      <a:pt x="373487" y="0"/>
                    </a:lnTo>
                    <a:lnTo>
                      <a:pt x="64394" y="0"/>
                    </a:lnTo>
                    <a:lnTo>
                      <a:pt x="0" y="4855335"/>
                    </a:lnTo>
                    <a:lnTo>
                      <a:pt x="206062" y="4855335"/>
                    </a:lnTo>
                    <a:lnTo>
                      <a:pt x="206062" y="4855335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 54"/>
              <p:cNvSpPr/>
              <p:nvPr/>
            </p:nvSpPr>
            <p:spPr>
              <a:xfrm>
                <a:off x="8734022" y="1445253"/>
                <a:ext cx="257577" cy="4855335"/>
              </a:xfrm>
              <a:custGeom>
                <a:avLst/>
                <a:gdLst>
                  <a:gd name="connsiteX0" fmla="*/ 38636 w 257577"/>
                  <a:gd name="connsiteY0" fmla="*/ 0 h 4855335"/>
                  <a:gd name="connsiteX1" fmla="*/ 257577 w 257577"/>
                  <a:gd name="connsiteY1" fmla="*/ 0 h 4855335"/>
                  <a:gd name="connsiteX2" fmla="*/ 218941 w 257577"/>
                  <a:gd name="connsiteY2" fmla="*/ 4855335 h 4855335"/>
                  <a:gd name="connsiteX3" fmla="*/ 0 w 257577"/>
                  <a:gd name="connsiteY3" fmla="*/ 4842456 h 4855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7577" h="4855335">
                    <a:moveTo>
                      <a:pt x="38636" y="0"/>
                    </a:moveTo>
                    <a:lnTo>
                      <a:pt x="257577" y="0"/>
                    </a:lnTo>
                    <a:lnTo>
                      <a:pt x="218941" y="4855335"/>
                    </a:lnTo>
                    <a:lnTo>
                      <a:pt x="0" y="4842456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ight Arrow 55"/>
              <p:cNvSpPr/>
              <p:nvPr/>
            </p:nvSpPr>
            <p:spPr>
              <a:xfrm>
                <a:off x="7239000" y="3110628"/>
                <a:ext cx="457200" cy="31719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Cloud Callout 56"/>
              <p:cNvSpPr/>
              <p:nvPr/>
            </p:nvSpPr>
            <p:spPr>
              <a:xfrm>
                <a:off x="5105400" y="3774773"/>
                <a:ext cx="1344403" cy="946674"/>
              </a:xfrm>
              <a:prstGeom prst="cloudCallout">
                <a:avLst>
                  <a:gd name="adj1" fmla="val 14612"/>
                  <a:gd name="adj2" fmla="val 80186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P(Y)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8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98296" y="5030216"/>
                <a:ext cx="1964504" cy="14733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Bent Arrow 58"/>
              <p:cNvSpPr/>
              <p:nvPr/>
            </p:nvSpPr>
            <p:spPr>
              <a:xfrm>
                <a:off x="5649773" y="3156175"/>
                <a:ext cx="522427" cy="610012"/>
              </a:xfrm>
              <a:prstGeom prst="ben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641861" y="2565883"/>
                <a:ext cx="9813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P(X|Y)</a:t>
                </a:r>
                <a:endParaRPr lang="en-US" sz="2400" dirty="0"/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6399740" y="3492912"/>
              <a:ext cx="6351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Y=</a:t>
              </a:r>
              <a:r>
                <a:rPr lang="en-US" sz="2400" dirty="0"/>
                <a:t>y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857149" y="6252406"/>
              <a:ext cx="639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X=</a:t>
              </a:r>
              <a:r>
                <a:rPr lang="en-US" sz="2400" b="1" dirty="0" smtClean="0"/>
                <a:t>x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8744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But, here we consider only</a:t>
            </a:r>
            <a:br>
              <a:rPr lang="en-US" dirty="0" smtClean="0"/>
            </a:br>
            <a:r>
              <a:rPr lang="en-US" dirty="0" smtClean="0"/>
              <a:t>P(X, Y) = P(X)P(Y|X) = P(Y)P(X|Y)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14</a:t>
            </a:fld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5400000">
            <a:off x="2977999" y="3664962"/>
            <a:ext cx="457200" cy="317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Callout 35"/>
          <p:cNvSpPr/>
          <p:nvPr/>
        </p:nvSpPr>
        <p:spPr>
          <a:xfrm>
            <a:off x="533400" y="2950290"/>
            <a:ext cx="1344403" cy="946674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P(X)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" y="4165422"/>
            <a:ext cx="1964504" cy="1473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Bent Arrow 36"/>
          <p:cNvSpPr/>
          <p:nvPr/>
        </p:nvSpPr>
        <p:spPr>
          <a:xfrm>
            <a:off x="1143000" y="2237007"/>
            <a:ext cx="892453" cy="6096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85841" y="5749910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P(Y|X)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322" y="1600200"/>
            <a:ext cx="24098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53" y="4136943"/>
            <a:ext cx="2353670" cy="161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Right Arrow 60"/>
          <p:cNvSpPr/>
          <p:nvPr/>
        </p:nvSpPr>
        <p:spPr>
          <a:xfrm rot="5400000">
            <a:off x="2981041" y="5876267"/>
            <a:ext cx="457200" cy="317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129924" y="6302400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96 98 78 6 63 79…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4817296" y="2480211"/>
            <a:ext cx="4118432" cy="4023383"/>
            <a:chOff x="4817296" y="2480211"/>
            <a:chExt cx="4118432" cy="4023383"/>
          </a:xfrm>
        </p:grpSpPr>
        <p:sp>
          <p:nvSpPr>
            <p:cNvPr id="56" name="Right Arrow 55"/>
            <p:cNvSpPr/>
            <p:nvPr/>
          </p:nvSpPr>
          <p:spPr>
            <a:xfrm>
              <a:off x="6512358" y="3129097"/>
              <a:ext cx="457200" cy="3171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loud Callout 56"/>
            <p:cNvSpPr/>
            <p:nvPr/>
          </p:nvSpPr>
          <p:spPr>
            <a:xfrm>
              <a:off x="5208797" y="3886200"/>
              <a:ext cx="1344403" cy="946674"/>
            </a:xfrm>
            <a:prstGeom prst="cloud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P(Y)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296" y="5030216"/>
              <a:ext cx="1964504" cy="1473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Bent Arrow 58"/>
            <p:cNvSpPr/>
            <p:nvPr/>
          </p:nvSpPr>
          <p:spPr>
            <a:xfrm>
              <a:off x="5649773" y="3156175"/>
              <a:ext cx="522427" cy="610012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54369" y="4311337"/>
              <a:ext cx="981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P(X|Y)</a:t>
              </a:r>
              <a:endParaRPr lang="en-US" sz="24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172200" y="302754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5</a:t>
              </a:r>
              <a:endParaRPr lang="en-US" sz="2400" dirty="0"/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600" y="2480211"/>
              <a:ext cx="1370874" cy="1824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Right Arrow 63"/>
            <p:cNvSpPr/>
            <p:nvPr/>
          </p:nvSpPr>
          <p:spPr>
            <a:xfrm rot="5400000">
              <a:off x="7553218" y="4440432"/>
              <a:ext cx="457200" cy="3171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7005" y="4976598"/>
              <a:ext cx="809625" cy="809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231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the data generating process?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15</a:t>
            </a:fld>
            <a:endParaRPr lang="en-US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468438" y="1854200"/>
            <a:ext cx="4300538" cy="4095750"/>
            <a:chOff x="1452" y="968"/>
            <a:chExt cx="2709" cy="2580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316" y="3087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2219" y="2938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522" y="2912"/>
              <a:ext cx="119" cy="134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1989" y="2904"/>
              <a:ext cx="119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920" y="2684"/>
              <a:ext cx="121" cy="134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979" y="2458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573" y="2447"/>
              <a:ext cx="119" cy="133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475" y="2719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2709" y="2271"/>
              <a:ext cx="119" cy="133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2786" y="2646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2608" y="2156"/>
              <a:ext cx="116" cy="133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2331" y="2449"/>
              <a:ext cx="120" cy="131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2296" y="2231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1452" y="968"/>
              <a:ext cx="49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 sz="2000" b="1" dirty="0" smtClean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 dirty="0" smtClean="0">
                  <a:solidFill>
                    <a:srgbClr val="000000"/>
                  </a:solidFill>
                  <a:latin typeface="Arial" pitchFamily="34" charset="0"/>
                </a:rPr>
                <a:t>2</a:t>
              </a:r>
              <a:endParaRPr lang="en-US" altLang="en-US" sz="2000" b="1" baseline="-25000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2108" y="2576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2005" y="2248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2649" y="2905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2237" y="2668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2340" y="2550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auto">
            <a:xfrm>
              <a:off x="2314" y="2707"/>
              <a:ext cx="121" cy="133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2108" y="2786"/>
              <a:ext cx="121" cy="133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2198" y="2458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Oval 26"/>
            <p:cNvSpPr>
              <a:spLocks noChangeArrowheads="1"/>
            </p:cNvSpPr>
            <p:nvPr/>
          </p:nvSpPr>
          <p:spPr bwMode="auto">
            <a:xfrm>
              <a:off x="2717" y="2330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3084" y="2234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2874" y="2106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auto">
            <a:xfrm>
              <a:off x="2778" y="1964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Oval 30"/>
            <p:cNvSpPr>
              <a:spLocks noChangeArrowheads="1"/>
            </p:cNvSpPr>
            <p:nvPr/>
          </p:nvSpPr>
          <p:spPr bwMode="auto">
            <a:xfrm>
              <a:off x="2576" y="1703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Oval 31"/>
            <p:cNvSpPr>
              <a:spLocks noChangeArrowheads="1"/>
            </p:cNvSpPr>
            <p:nvPr/>
          </p:nvSpPr>
          <p:spPr bwMode="auto">
            <a:xfrm>
              <a:off x="2800" y="1552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Oval 32"/>
            <p:cNvSpPr>
              <a:spLocks noChangeArrowheads="1"/>
            </p:cNvSpPr>
            <p:nvPr/>
          </p:nvSpPr>
          <p:spPr bwMode="auto">
            <a:xfrm>
              <a:off x="3166" y="1418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3391" y="1620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3279" y="2196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Oval 35"/>
            <p:cNvSpPr>
              <a:spLocks noChangeArrowheads="1"/>
            </p:cNvSpPr>
            <p:nvPr/>
          </p:nvSpPr>
          <p:spPr bwMode="auto">
            <a:xfrm>
              <a:off x="3376" y="2159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2897" y="1650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Oval 37"/>
            <p:cNvSpPr>
              <a:spLocks noChangeArrowheads="1"/>
            </p:cNvSpPr>
            <p:nvPr/>
          </p:nvSpPr>
          <p:spPr bwMode="auto">
            <a:xfrm>
              <a:off x="2935" y="1852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Oval 38"/>
            <p:cNvSpPr>
              <a:spLocks noChangeArrowheads="1"/>
            </p:cNvSpPr>
            <p:nvPr/>
          </p:nvSpPr>
          <p:spPr bwMode="auto">
            <a:xfrm>
              <a:off x="2867" y="1785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Oval 39"/>
            <p:cNvSpPr>
              <a:spLocks noChangeArrowheads="1"/>
            </p:cNvSpPr>
            <p:nvPr/>
          </p:nvSpPr>
          <p:spPr bwMode="auto">
            <a:xfrm>
              <a:off x="3054" y="1673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Oval 40"/>
            <p:cNvSpPr>
              <a:spLocks noChangeArrowheads="1"/>
            </p:cNvSpPr>
            <p:nvPr/>
          </p:nvSpPr>
          <p:spPr bwMode="auto">
            <a:xfrm>
              <a:off x="3099" y="1807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Oval 41"/>
            <p:cNvSpPr>
              <a:spLocks noChangeArrowheads="1"/>
            </p:cNvSpPr>
            <p:nvPr/>
          </p:nvSpPr>
          <p:spPr bwMode="auto">
            <a:xfrm>
              <a:off x="3331" y="1732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Oval 42"/>
            <p:cNvSpPr>
              <a:spLocks noChangeArrowheads="1"/>
            </p:cNvSpPr>
            <p:nvPr/>
          </p:nvSpPr>
          <p:spPr bwMode="auto">
            <a:xfrm>
              <a:off x="3054" y="2032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Oval 43"/>
            <p:cNvSpPr>
              <a:spLocks noChangeArrowheads="1"/>
            </p:cNvSpPr>
            <p:nvPr/>
          </p:nvSpPr>
          <p:spPr bwMode="auto">
            <a:xfrm>
              <a:off x="3166" y="1987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Oval 44"/>
            <p:cNvSpPr>
              <a:spLocks noChangeArrowheads="1"/>
            </p:cNvSpPr>
            <p:nvPr/>
          </p:nvSpPr>
          <p:spPr bwMode="auto">
            <a:xfrm>
              <a:off x="3383" y="1971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Oval 45"/>
            <p:cNvSpPr>
              <a:spLocks noChangeArrowheads="1"/>
            </p:cNvSpPr>
            <p:nvPr/>
          </p:nvSpPr>
          <p:spPr bwMode="auto">
            <a:xfrm>
              <a:off x="3241" y="1852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 Box 46"/>
            <p:cNvSpPr txBox="1">
              <a:spLocks noChangeArrowheads="1"/>
            </p:cNvSpPr>
            <p:nvPr/>
          </p:nvSpPr>
          <p:spPr bwMode="auto">
            <a:xfrm>
              <a:off x="3663" y="3298"/>
              <a:ext cx="49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 sz="2000" b="1" dirty="0" smtClean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 dirty="0" smtClean="0">
                  <a:solidFill>
                    <a:srgbClr val="000000"/>
                  </a:solidFill>
                  <a:latin typeface="Arial" pitchFamily="34" charset="0"/>
                </a:rPr>
                <a:t>1</a:t>
              </a:r>
              <a:endParaRPr lang="en-US" altLang="en-US" sz="2000" b="1" baseline="-25000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9" name="Line 47"/>
            <p:cNvSpPr>
              <a:spLocks noChangeShapeType="1"/>
            </p:cNvSpPr>
            <p:nvPr/>
          </p:nvSpPr>
          <p:spPr bwMode="auto">
            <a:xfrm>
              <a:off x="1738" y="3327"/>
              <a:ext cx="21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48"/>
            <p:cNvSpPr>
              <a:spLocks noChangeShapeType="1"/>
            </p:cNvSpPr>
            <p:nvPr/>
          </p:nvSpPr>
          <p:spPr bwMode="auto">
            <a:xfrm flipV="1">
              <a:off x="1734" y="1020"/>
              <a:ext cx="1" cy="231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613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can be a common cause 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468438" y="1854200"/>
            <a:ext cx="4300538" cy="4095750"/>
            <a:chOff x="1452" y="968"/>
            <a:chExt cx="2709" cy="2580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316" y="3087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2219" y="2938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522" y="2912"/>
              <a:ext cx="119" cy="134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1989" y="2904"/>
              <a:ext cx="119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920" y="2684"/>
              <a:ext cx="121" cy="134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979" y="2458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573" y="2447"/>
              <a:ext cx="119" cy="133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475" y="2719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2709" y="2271"/>
              <a:ext cx="119" cy="133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2786" y="2646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2608" y="2156"/>
              <a:ext cx="116" cy="133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2331" y="2449"/>
              <a:ext cx="120" cy="131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2296" y="2231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1452" y="968"/>
              <a:ext cx="49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 sz="2000" b="1" dirty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 dirty="0">
                  <a:solidFill>
                    <a:srgbClr val="000000"/>
                  </a:solidFill>
                  <a:latin typeface="Arial" pitchFamily="34" charset="0"/>
                </a:rPr>
                <a:t>2</a:t>
              </a: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2108" y="2576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2005" y="2248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2649" y="2905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2237" y="2668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2340" y="2550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auto">
            <a:xfrm>
              <a:off x="2314" y="2707"/>
              <a:ext cx="121" cy="133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2108" y="2786"/>
              <a:ext cx="121" cy="133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2198" y="2458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Oval 26"/>
            <p:cNvSpPr>
              <a:spLocks noChangeArrowheads="1"/>
            </p:cNvSpPr>
            <p:nvPr/>
          </p:nvSpPr>
          <p:spPr bwMode="auto">
            <a:xfrm>
              <a:off x="2717" y="2330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3084" y="2234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2874" y="2106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auto">
            <a:xfrm>
              <a:off x="2778" y="1964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Oval 30"/>
            <p:cNvSpPr>
              <a:spLocks noChangeArrowheads="1"/>
            </p:cNvSpPr>
            <p:nvPr/>
          </p:nvSpPr>
          <p:spPr bwMode="auto">
            <a:xfrm>
              <a:off x="2576" y="1703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Oval 31"/>
            <p:cNvSpPr>
              <a:spLocks noChangeArrowheads="1"/>
            </p:cNvSpPr>
            <p:nvPr/>
          </p:nvSpPr>
          <p:spPr bwMode="auto">
            <a:xfrm>
              <a:off x="2800" y="1552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Oval 32"/>
            <p:cNvSpPr>
              <a:spLocks noChangeArrowheads="1"/>
            </p:cNvSpPr>
            <p:nvPr/>
          </p:nvSpPr>
          <p:spPr bwMode="auto">
            <a:xfrm>
              <a:off x="3166" y="1418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3391" y="1620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3279" y="2196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Oval 35"/>
            <p:cNvSpPr>
              <a:spLocks noChangeArrowheads="1"/>
            </p:cNvSpPr>
            <p:nvPr/>
          </p:nvSpPr>
          <p:spPr bwMode="auto">
            <a:xfrm>
              <a:off x="3376" y="2159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2897" y="1650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Oval 37"/>
            <p:cNvSpPr>
              <a:spLocks noChangeArrowheads="1"/>
            </p:cNvSpPr>
            <p:nvPr/>
          </p:nvSpPr>
          <p:spPr bwMode="auto">
            <a:xfrm>
              <a:off x="2935" y="1852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Oval 38"/>
            <p:cNvSpPr>
              <a:spLocks noChangeArrowheads="1"/>
            </p:cNvSpPr>
            <p:nvPr/>
          </p:nvSpPr>
          <p:spPr bwMode="auto">
            <a:xfrm>
              <a:off x="2867" y="1785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Oval 39"/>
            <p:cNvSpPr>
              <a:spLocks noChangeArrowheads="1"/>
            </p:cNvSpPr>
            <p:nvPr/>
          </p:nvSpPr>
          <p:spPr bwMode="auto">
            <a:xfrm>
              <a:off x="3054" y="1673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Oval 40"/>
            <p:cNvSpPr>
              <a:spLocks noChangeArrowheads="1"/>
            </p:cNvSpPr>
            <p:nvPr/>
          </p:nvSpPr>
          <p:spPr bwMode="auto">
            <a:xfrm>
              <a:off x="3099" y="1807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Oval 41"/>
            <p:cNvSpPr>
              <a:spLocks noChangeArrowheads="1"/>
            </p:cNvSpPr>
            <p:nvPr/>
          </p:nvSpPr>
          <p:spPr bwMode="auto">
            <a:xfrm>
              <a:off x="3331" y="1732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Oval 42"/>
            <p:cNvSpPr>
              <a:spLocks noChangeArrowheads="1"/>
            </p:cNvSpPr>
            <p:nvPr/>
          </p:nvSpPr>
          <p:spPr bwMode="auto">
            <a:xfrm>
              <a:off x="3054" y="2032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Oval 43"/>
            <p:cNvSpPr>
              <a:spLocks noChangeArrowheads="1"/>
            </p:cNvSpPr>
            <p:nvPr/>
          </p:nvSpPr>
          <p:spPr bwMode="auto">
            <a:xfrm>
              <a:off x="3166" y="1987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Oval 44"/>
            <p:cNvSpPr>
              <a:spLocks noChangeArrowheads="1"/>
            </p:cNvSpPr>
            <p:nvPr/>
          </p:nvSpPr>
          <p:spPr bwMode="auto">
            <a:xfrm>
              <a:off x="3383" y="1971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Oval 45"/>
            <p:cNvSpPr>
              <a:spLocks noChangeArrowheads="1"/>
            </p:cNvSpPr>
            <p:nvPr/>
          </p:nvSpPr>
          <p:spPr bwMode="auto">
            <a:xfrm>
              <a:off x="3241" y="1852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 Box 46"/>
            <p:cNvSpPr txBox="1">
              <a:spLocks noChangeArrowheads="1"/>
            </p:cNvSpPr>
            <p:nvPr/>
          </p:nvSpPr>
          <p:spPr bwMode="auto">
            <a:xfrm>
              <a:off x="3663" y="3298"/>
              <a:ext cx="49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 sz="2000" b="1" dirty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 dirty="0">
                  <a:solidFill>
                    <a:srgbClr val="000000"/>
                  </a:solidFill>
                  <a:latin typeface="Arial" pitchFamily="34" charset="0"/>
                </a:rPr>
                <a:t>1</a:t>
              </a:r>
            </a:p>
          </p:txBody>
        </p:sp>
        <p:sp>
          <p:nvSpPr>
            <p:cNvPr id="49" name="Line 47"/>
            <p:cNvSpPr>
              <a:spLocks noChangeShapeType="1"/>
            </p:cNvSpPr>
            <p:nvPr/>
          </p:nvSpPr>
          <p:spPr bwMode="auto">
            <a:xfrm>
              <a:off x="1738" y="3327"/>
              <a:ext cx="21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48"/>
            <p:cNvSpPr>
              <a:spLocks noChangeShapeType="1"/>
            </p:cNvSpPr>
            <p:nvPr/>
          </p:nvSpPr>
          <p:spPr bwMode="auto">
            <a:xfrm flipV="1">
              <a:off x="1734" y="1020"/>
              <a:ext cx="1" cy="231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" name="Group 113"/>
          <p:cNvGrpSpPr>
            <a:grpSpLocks/>
          </p:cNvGrpSpPr>
          <p:nvPr/>
        </p:nvGrpSpPr>
        <p:grpSpPr bwMode="auto">
          <a:xfrm>
            <a:off x="1819276" y="1603375"/>
            <a:ext cx="4440238" cy="4060825"/>
            <a:chOff x="1673" y="810"/>
            <a:chExt cx="2797" cy="2558"/>
          </a:xfrm>
        </p:grpSpPr>
        <p:grpSp>
          <p:nvGrpSpPr>
            <p:cNvPr id="52" name="Group 49"/>
            <p:cNvGrpSpPr>
              <a:grpSpLocks/>
            </p:cNvGrpSpPr>
            <p:nvPr/>
          </p:nvGrpSpPr>
          <p:grpSpPr bwMode="auto">
            <a:xfrm>
              <a:off x="1673" y="810"/>
              <a:ext cx="2797" cy="2558"/>
              <a:chOff x="1673" y="810"/>
              <a:chExt cx="2797" cy="2558"/>
            </a:xfrm>
          </p:grpSpPr>
          <p:sp>
            <p:nvSpPr>
              <p:cNvPr id="57" name="Rectangle 50"/>
              <p:cNvSpPr>
                <a:spLocks noChangeArrowheads="1"/>
              </p:cNvSpPr>
              <p:nvPr/>
            </p:nvSpPr>
            <p:spPr bwMode="auto">
              <a:xfrm>
                <a:off x="1673" y="810"/>
                <a:ext cx="2797" cy="2558"/>
              </a:xfrm>
              <a:prstGeom prst="rect">
                <a:avLst/>
              </a:prstGeom>
              <a:solidFill>
                <a:srgbClr val="FFFFCC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8" name="Group 53"/>
              <p:cNvGrpSpPr>
                <a:grpSpLocks/>
              </p:cNvGrpSpPr>
              <p:nvPr/>
            </p:nvGrpSpPr>
            <p:grpSpPr bwMode="auto">
              <a:xfrm>
                <a:off x="1734" y="1020"/>
                <a:ext cx="2189" cy="2314"/>
                <a:chOff x="1734" y="1020"/>
                <a:chExt cx="2189" cy="2314"/>
              </a:xfrm>
            </p:grpSpPr>
            <p:sp>
              <p:nvSpPr>
                <p:cNvPr id="59" name="Oval 54"/>
                <p:cNvSpPr>
                  <a:spLocks noChangeArrowheads="1"/>
                </p:cNvSpPr>
                <p:nvPr/>
              </p:nvSpPr>
              <p:spPr bwMode="auto">
                <a:xfrm>
                  <a:off x="2316" y="3087"/>
                  <a:ext cx="120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" name="Oval 55"/>
                <p:cNvSpPr>
                  <a:spLocks noChangeArrowheads="1"/>
                </p:cNvSpPr>
                <p:nvPr/>
              </p:nvSpPr>
              <p:spPr bwMode="auto">
                <a:xfrm>
                  <a:off x="2219" y="2938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" name="Oval 56"/>
                <p:cNvSpPr>
                  <a:spLocks noChangeArrowheads="1"/>
                </p:cNvSpPr>
                <p:nvPr/>
              </p:nvSpPr>
              <p:spPr bwMode="auto">
                <a:xfrm>
                  <a:off x="2522" y="2912"/>
                  <a:ext cx="119" cy="134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Oval 57"/>
                <p:cNvSpPr>
                  <a:spLocks noChangeArrowheads="1"/>
                </p:cNvSpPr>
                <p:nvPr/>
              </p:nvSpPr>
              <p:spPr bwMode="auto">
                <a:xfrm>
                  <a:off x="1989" y="2904"/>
                  <a:ext cx="119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Oval 58"/>
                <p:cNvSpPr>
                  <a:spLocks noChangeArrowheads="1"/>
                </p:cNvSpPr>
                <p:nvPr/>
              </p:nvSpPr>
              <p:spPr bwMode="auto">
                <a:xfrm>
                  <a:off x="1920" y="2684"/>
                  <a:ext cx="121" cy="134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Oval 59"/>
                <p:cNvSpPr>
                  <a:spLocks noChangeArrowheads="1"/>
                </p:cNvSpPr>
                <p:nvPr/>
              </p:nvSpPr>
              <p:spPr bwMode="auto">
                <a:xfrm>
                  <a:off x="1979" y="2458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" name="Oval 60"/>
                <p:cNvSpPr>
                  <a:spLocks noChangeArrowheads="1"/>
                </p:cNvSpPr>
                <p:nvPr/>
              </p:nvSpPr>
              <p:spPr bwMode="auto">
                <a:xfrm>
                  <a:off x="2573" y="2447"/>
                  <a:ext cx="119" cy="133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Oval 61"/>
                <p:cNvSpPr>
                  <a:spLocks noChangeArrowheads="1"/>
                </p:cNvSpPr>
                <p:nvPr/>
              </p:nvSpPr>
              <p:spPr bwMode="auto">
                <a:xfrm>
                  <a:off x="2475" y="2719"/>
                  <a:ext cx="120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" name="Oval 62"/>
                <p:cNvSpPr>
                  <a:spLocks noChangeArrowheads="1"/>
                </p:cNvSpPr>
                <p:nvPr/>
              </p:nvSpPr>
              <p:spPr bwMode="auto">
                <a:xfrm>
                  <a:off x="2709" y="2271"/>
                  <a:ext cx="119" cy="133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" name="Oval 63"/>
                <p:cNvSpPr>
                  <a:spLocks noChangeArrowheads="1"/>
                </p:cNvSpPr>
                <p:nvPr/>
              </p:nvSpPr>
              <p:spPr bwMode="auto">
                <a:xfrm>
                  <a:off x="2786" y="2646"/>
                  <a:ext cx="120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Oval 64"/>
                <p:cNvSpPr>
                  <a:spLocks noChangeArrowheads="1"/>
                </p:cNvSpPr>
                <p:nvPr/>
              </p:nvSpPr>
              <p:spPr bwMode="auto">
                <a:xfrm>
                  <a:off x="2608" y="2156"/>
                  <a:ext cx="116" cy="133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Oval 65"/>
                <p:cNvSpPr>
                  <a:spLocks noChangeArrowheads="1"/>
                </p:cNvSpPr>
                <p:nvPr/>
              </p:nvSpPr>
              <p:spPr bwMode="auto">
                <a:xfrm>
                  <a:off x="2331" y="2449"/>
                  <a:ext cx="120" cy="131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Oval 66"/>
                <p:cNvSpPr>
                  <a:spLocks noChangeArrowheads="1"/>
                </p:cNvSpPr>
                <p:nvPr/>
              </p:nvSpPr>
              <p:spPr bwMode="auto">
                <a:xfrm>
                  <a:off x="2296" y="2231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Freeform 67"/>
                <p:cNvSpPr>
                  <a:spLocks/>
                </p:cNvSpPr>
                <p:nvPr/>
              </p:nvSpPr>
              <p:spPr bwMode="auto">
                <a:xfrm flipV="1">
                  <a:off x="2699" y="2304"/>
                  <a:ext cx="151" cy="160"/>
                </a:xfrm>
                <a:custGeom>
                  <a:avLst/>
                  <a:gdLst>
                    <a:gd name="T0" fmla="*/ 0 w 69"/>
                    <a:gd name="T1" fmla="*/ 41 h 65"/>
                    <a:gd name="T2" fmla="*/ 26 w 69"/>
                    <a:gd name="T3" fmla="*/ 41 h 65"/>
                    <a:gd name="T4" fmla="*/ 35 w 69"/>
                    <a:gd name="T5" fmla="*/ 65 h 65"/>
                    <a:gd name="T6" fmla="*/ 43 w 69"/>
                    <a:gd name="T7" fmla="*/ 41 h 65"/>
                    <a:gd name="T8" fmla="*/ 69 w 69"/>
                    <a:gd name="T9" fmla="*/ 41 h 65"/>
                    <a:gd name="T10" fmla="*/ 48 w 69"/>
                    <a:gd name="T11" fmla="*/ 25 h 65"/>
                    <a:gd name="T12" fmla="*/ 56 w 69"/>
                    <a:gd name="T13" fmla="*/ 0 h 65"/>
                    <a:gd name="T14" fmla="*/ 35 w 69"/>
                    <a:gd name="T15" fmla="*/ 15 h 65"/>
                    <a:gd name="T16" fmla="*/ 13 w 69"/>
                    <a:gd name="T17" fmla="*/ 0 h 65"/>
                    <a:gd name="T18" fmla="*/ 21 w 69"/>
                    <a:gd name="T19" fmla="*/ 25 h 65"/>
                    <a:gd name="T20" fmla="*/ 0 w 69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5" y="65"/>
                      </a:lnTo>
                      <a:lnTo>
                        <a:pt x="43" y="41"/>
                      </a:lnTo>
                      <a:lnTo>
                        <a:pt x="69" y="41"/>
                      </a:lnTo>
                      <a:lnTo>
                        <a:pt x="48" y="25"/>
                      </a:lnTo>
                      <a:lnTo>
                        <a:pt x="56" y="0"/>
                      </a:lnTo>
                      <a:lnTo>
                        <a:pt x="35" y="15"/>
                      </a:lnTo>
                      <a:lnTo>
                        <a:pt x="13" y="0"/>
                      </a:lnTo>
                      <a:lnTo>
                        <a:pt x="21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Freeform 68"/>
                <p:cNvSpPr>
                  <a:spLocks/>
                </p:cNvSpPr>
                <p:nvPr/>
              </p:nvSpPr>
              <p:spPr bwMode="auto">
                <a:xfrm flipV="1">
                  <a:off x="3364" y="2141"/>
                  <a:ext cx="151" cy="158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" name="Freeform 69"/>
                <p:cNvSpPr>
                  <a:spLocks/>
                </p:cNvSpPr>
                <p:nvPr/>
              </p:nvSpPr>
              <p:spPr bwMode="auto">
                <a:xfrm flipV="1">
                  <a:off x="3074" y="2215"/>
                  <a:ext cx="151" cy="159"/>
                </a:xfrm>
                <a:custGeom>
                  <a:avLst/>
                  <a:gdLst>
                    <a:gd name="T0" fmla="*/ 0 w 68"/>
                    <a:gd name="T1" fmla="*/ 40 h 65"/>
                    <a:gd name="T2" fmla="*/ 26 w 68"/>
                    <a:gd name="T3" fmla="*/ 40 h 65"/>
                    <a:gd name="T4" fmla="*/ 34 w 68"/>
                    <a:gd name="T5" fmla="*/ 65 h 65"/>
                    <a:gd name="T6" fmla="*/ 42 w 68"/>
                    <a:gd name="T7" fmla="*/ 40 h 65"/>
                    <a:gd name="T8" fmla="*/ 68 w 68"/>
                    <a:gd name="T9" fmla="*/ 40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0"/>
                      </a:moveTo>
                      <a:lnTo>
                        <a:pt x="26" y="40"/>
                      </a:lnTo>
                      <a:lnTo>
                        <a:pt x="34" y="65"/>
                      </a:lnTo>
                      <a:lnTo>
                        <a:pt x="42" y="40"/>
                      </a:lnTo>
                      <a:lnTo>
                        <a:pt x="68" y="40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Freeform 70"/>
                <p:cNvSpPr>
                  <a:spLocks/>
                </p:cNvSpPr>
                <p:nvPr/>
              </p:nvSpPr>
              <p:spPr bwMode="auto">
                <a:xfrm flipV="1">
                  <a:off x="2857" y="1766"/>
                  <a:ext cx="151" cy="159"/>
                </a:xfrm>
                <a:custGeom>
                  <a:avLst/>
                  <a:gdLst>
                    <a:gd name="T0" fmla="*/ 0 w 69"/>
                    <a:gd name="T1" fmla="*/ 40 h 65"/>
                    <a:gd name="T2" fmla="*/ 26 w 69"/>
                    <a:gd name="T3" fmla="*/ 40 h 65"/>
                    <a:gd name="T4" fmla="*/ 35 w 69"/>
                    <a:gd name="T5" fmla="*/ 65 h 65"/>
                    <a:gd name="T6" fmla="*/ 43 w 69"/>
                    <a:gd name="T7" fmla="*/ 40 h 65"/>
                    <a:gd name="T8" fmla="*/ 69 w 69"/>
                    <a:gd name="T9" fmla="*/ 40 h 65"/>
                    <a:gd name="T10" fmla="*/ 48 w 69"/>
                    <a:gd name="T11" fmla="*/ 25 h 65"/>
                    <a:gd name="T12" fmla="*/ 56 w 69"/>
                    <a:gd name="T13" fmla="*/ 0 h 65"/>
                    <a:gd name="T14" fmla="*/ 35 w 69"/>
                    <a:gd name="T15" fmla="*/ 15 h 65"/>
                    <a:gd name="T16" fmla="*/ 13 w 69"/>
                    <a:gd name="T17" fmla="*/ 0 h 65"/>
                    <a:gd name="T18" fmla="*/ 21 w 69"/>
                    <a:gd name="T19" fmla="*/ 25 h 65"/>
                    <a:gd name="T20" fmla="*/ 0 w 69"/>
                    <a:gd name="T21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" h="65">
                      <a:moveTo>
                        <a:pt x="0" y="40"/>
                      </a:moveTo>
                      <a:lnTo>
                        <a:pt x="26" y="40"/>
                      </a:lnTo>
                      <a:lnTo>
                        <a:pt x="35" y="65"/>
                      </a:lnTo>
                      <a:lnTo>
                        <a:pt x="43" y="40"/>
                      </a:lnTo>
                      <a:lnTo>
                        <a:pt x="69" y="40"/>
                      </a:lnTo>
                      <a:lnTo>
                        <a:pt x="48" y="25"/>
                      </a:lnTo>
                      <a:lnTo>
                        <a:pt x="56" y="0"/>
                      </a:lnTo>
                      <a:lnTo>
                        <a:pt x="35" y="15"/>
                      </a:lnTo>
                      <a:lnTo>
                        <a:pt x="13" y="0"/>
                      </a:lnTo>
                      <a:lnTo>
                        <a:pt x="21" y="25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" name="Freeform 71"/>
                <p:cNvSpPr>
                  <a:spLocks/>
                </p:cNvSpPr>
                <p:nvPr/>
              </p:nvSpPr>
              <p:spPr bwMode="auto">
                <a:xfrm flipV="1">
                  <a:off x="3224" y="1846"/>
                  <a:ext cx="154" cy="162"/>
                </a:xfrm>
                <a:custGeom>
                  <a:avLst/>
                  <a:gdLst>
                    <a:gd name="T0" fmla="*/ 0 w 69"/>
                    <a:gd name="T1" fmla="*/ 41 h 65"/>
                    <a:gd name="T2" fmla="*/ 26 w 69"/>
                    <a:gd name="T3" fmla="*/ 41 h 65"/>
                    <a:gd name="T4" fmla="*/ 35 w 69"/>
                    <a:gd name="T5" fmla="*/ 65 h 65"/>
                    <a:gd name="T6" fmla="*/ 43 w 69"/>
                    <a:gd name="T7" fmla="*/ 41 h 65"/>
                    <a:gd name="T8" fmla="*/ 69 w 69"/>
                    <a:gd name="T9" fmla="*/ 41 h 65"/>
                    <a:gd name="T10" fmla="*/ 48 w 69"/>
                    <a:gd name="T11" fmla="*/ 25 h 65"/>
                    <a:gd name="T12" fmla="*/ 56 w 69"/>
                    <a:gd name="T13" fmla="*/ 0 h 65"/>
                    <a:gd name="T14" fmla="*/ 35 w 69"/>
                    <a:gd name="T15" fmla="*/ 15 h 65"/>
                    <a:gd name="T16" fmla="*/ 13 w 69"/>
                    <a:gd name="T17" fmla="*/ 0 h 65"/>
                    <a:gd name="T18" fmla="*/ 21 w 69"/>
                    <a:gd name="T19" fmla="*/ 25 h 65"/>
                    <a:gd name="T20" fmla="*/ 0 w 69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5" y="65"/>
                      </a:lnTo>
                      <a:lnTo>
                        <a:pt x="43" y="41"/>
                      </a:lnTo>
                      <a:lnTo>
                        <a:pt x="69" y="41"/>
                      </a:lnTo>
                      <a:lnTo>
                        <a:pt x="48" y="25"/>
                      </a:lnTo>
                      <a:lnTo>
                        <a:pt x="56" y="0"/>
                      </a:lnTo>
                      <a:lnTo>
                        <a:pt x="35" y="15"/>
                      </a:lnTo>
                      <a:lnTo>
                        <a:pt x="13" y="0"/>
                      </a:lnTo>
                      <a:lnTo>
                        <a:pt x="21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" name="Freeform 72"/>
                <p:cNvSpPr>
                  <a:spLocks/>
                </p:cNvSpPr>
                <p:nvPr/>
              </p:nvSpPr>
              <p:spPr bwMode="auto">
                <a:xfrm flipV="1">
                  <a:off x="2879" y="1649"/>
                  <a:ext cx="153" cy="159"/>
                </a:xfrm>
                <a:custGeom>
                  <a:avLst/>
                  <a:gdLst>
                    <a:gd name="T0" fmla="*/ 0 w 69"/>
                    <a:gd name="T1" fmla="*/ 40 h 65"/>
                    <a:gd name="T2" fmla="*/ 26 w 69"/>
                    <a:gd name="T3" fmla="*/ 40 h 65"/>
                    <a:gd name="T4" fmla="*/ 35 w 69"/>
                    <a:gd name="T5" fmla="*/ 65 h 65"/>
                    <a:gd name="T6" fmla="*/ 43 w 69"/>
                    <a:gd name="T7" fmla="*/ 40 h 65"/>
                    <a:gd name="T8" fmla="*/ 69 w 69"/>
                    <a:gd name="T9" fmla="*/ 40 h 65"/>
                    <a:gd name="T10" fmla="*/ 48 w 69"/>
                    <a:gd name="T11" fmla="*/ 25 h 65"/>
                    <a:gd name="T12" fmla="*/ 56 w 69"/>
                    <a:gd name="T13" fmla="*/ 0 h 65"/>
                    <a:gd name="T14" fmla="*/ 35 w 69"/>
                    <a:gd name="T15" fmla="*/ 15 h 65"/>
                    <a:gd name="T16" fmla="*/ 13 w 69"/>
                    <a:gd name="T17" fmla="*/ 0 h 65"/>
                    <a:gd name="T18" fmla="*/ 21 w 69"/>
                    <a:gd name="T19" fmla="*/ 25 h 65"/>
                    <a:gd name="T20" fmla="*/ 0 w 69"/>
                    <a:gd name="T21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" h="65">
                      <a:moveTo>
                        <a:pt x="0" y="40"/>
                      </a:moveTo>
                      <a:lnTo>
                        <a:pt x="26" y="40"/>
                      </a:lnTo>
                      <a:lnTo>
                        <a:pt x="35" y="65"/>
                      </a:lnTo>
                      <a:lnTo>
                        <a:pt x="43" y="40"/>
                      </a:lnTo>
                      <a:lnTo>
                        <a:pt x="69" y="40"/>
                      </a:lnTo>
                      <a:lnTo>
                        <a:pt x="48" y="25"/>
                      </a:lnTo>
                      <a:lnTo>
                        <a:pt x="56" y="0"/>
                      </a:lnTo>
                      <a:lnTo>
                        <a:pt x="35" y="15"/>
                      </a:lnTo>
                      <a:lnTo>
                        <a:pt x="13" y="0"/>
                      </a:lnTo>
                      <a:lnTo>
                        <a:pt x="21" y="25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" name="Freeform 73"/>
                <p:cNvSpPr>
                  <a:spLocks/>
                </p:cNvSpPr>
                <p:nvPr/>
              </p:nvSpPr>
              <p:spPr bwMode="auto">
                <a:xfrm flipV="1">
                  <a:off x="2873" y="2099"/>
                  <a:ext cx="151" cy="158"/>
                </a:xfrm>
                <a:custGeom>
                  <a:avLst/>
                  <a:gdLst>
                    <a:gd name="T0" fmla="*/ 0 w 68"/>
                    <a:gd name="T1" fmla="*/ 40 h 65"/>
                    <a:gd name="T2" fmla="*/ 26 w 68"/>
                    <a:gd name="T3" fmla="*/ 40 h 65"/>
                    <a:gd name="T4" fmla="*/ 34 w 68"/>
                    <a:gd name="T5" fmla="*/ 65 h 65"/>
                    <a:gd name="T6" fmla="*/ 42 w 68"/>
                    <a:gd name="T7" fmla="*/ 40 h 65"/>
                    <a:gd name="T8" fmla="*/ 68 w 68"/>
                    <a:gd name="T9" fmla="*/ 40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0"/>
                      </a:moveTo>
                      <a:lnTo>
                        <a:pt x="26" y="40"/>
                      </a:lnTo>
                      <a:lnTo>
                        <a:pt x="34" y="65"/>
                      </a:lnTo>
                      <a:lnTo>
                        <a:pt x="42" y="40"/>
                      </a:lnTo>
                      <a:lnTo>
                        <a:pt x="68" y="40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" name="Freeform 74"/>
                <p:cNvSpPr>
                  <a:spLocks/>
                </p:cNvSpPr>
                <p:nvPr/>
              </p:nvSpPr>
              <p:spPr bwMode="auto">
                <a:xfrm flipV="1">
                  <a:off x="2930" y="1831"/>
                  <a:ext cx="151" cy="158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Freeform 75"/>
                <p:cNvSpPr>
                  <a:spLocks/>
                </p:cNvSpPr>
                <p:nvPr/>
              </p:nvSpPr>
              <p:spPr bwMode="auto">
                <a:xfrm flipV="1">
                  <a:off x="2579" y="1684"/>
                  <a:ext cx="150" cy="159"/>
                </a:xfrm>
                <a:custGeom>
                  <a:avLst/>
                  <a:gdLst>
                    <a:gd name="T0" fmla="*/ 0 w 68"/>
                    <a:gd name="T1" fmla="*/ 40 h 65"/>
                    <a:gd name="T2" fmla="*/ 26 w 68"/>
                    <a:gd name="T3" fmla="*/ 40 h 65"/>
                    <a:gd name="T4" fmla="*/ 34 w 68"/>
                    <a:gd name="T5" fmla="*/ 65 h 65"/>
                    <a:gd name="T6" fmla="*/ 42 w 68"/>
                    <a:gd name="T7" fmla="*/ 40 h 65"/>
                    <a:gd name="T8" fmla="*/ 68 w 68"/>
                    <a:gd name="T9" fmla="*/ 40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0"/>
                      </a:moveTo>
                      <a:lnTo>
                        <a:pt x="26" y="40"/>
                      </a:lnTo>
                      <a:lnTo>
                        <a:pt x="34" y="65"/>
                      </a:lnTo>
                      <a:lnTo>
                        <a:pt x="42" y="40"/>
                      </a:lnTo>
                      <a:lnTo>
                        <a:pt x="68" y="40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" name="Freeform 76"/>
                <p:cNvSpPr>
                  <a:spLocks/>
                </p:cNvSpPr>
                <p:nvPr/>
              </p:nvSpPr>
              <p:spPr bwMode="auto">
                <a:xfrm flipV="1">
                  <a:off x="2789" y="1544"/>
                  <a:ext cx="152" cy="159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" name="Freeform 77"/>
                <p:cNvSpPr>
                  <a:spLocks/>
                </p:cNvSpPr>
                <p:nvPr/>
              </p:nvSpPr>
              <p:spPr bwMode="auto">
                <a:xfrm flipV="1">
                  <a:off x="3159" y="1409"/>
                  <a:ext cx="152" cy="162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Freeform 78"/>
                <p:cNvSpPr>
                  <a:spLocks/>
                </p:cNvSpPr>
                <p:nvPr/>
              </p:nvSpPr>
              <p:spPr bwMode="auto">
                <a:xfrm flipV="1">
                  <a:off x="2783" y="1949"/>
                  <a:ext cx="151" cy="160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Freeform 79"/>
                <p:cNvSpPr>
                  <a:spLocks/>
                </p:cNvSpPr>
                <p:nvPr/>
              </p:nvSpPr>
              <p:spPr bwMode="auto">
                <a:xfrm flipV="1">
                  <a:off x="3377" y="1591"/>
                  <a:ext cx="150" cy="160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" name="Oval 80"/>
                <p:cNvSpPr>
                  <a:spLocks noChangeArrowheads="1"/>
                </p:cNvSpPr>
                <p:nvPr/>
              </p:nvSpPr>
              <p:spPr bwMode="auto">
                <a:xfrm>
                  <a:off x="2108" y="2576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" name="Oval 81"/>
                <p:cNvSpPr>
                  <a:spLocks noChangeArrowheads="1"/>
                </p:cNvSpPr>
                <p:nvPr/>
              </p:nvSpPr>
              <p:spPr bwMode="auto">
                <a:xfrm>
                  <a:off x="2005" y="2248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" name="Oval 82"/>
                <p:cNvSpPr>
                  <a:spLocks noChangeArrowheads="1"/>
                </p:cNvSpPr>
                <p:nvPr/>
              </p:nvSpPr>
              <p:spPr bwMode="auto">
                <a:xfrm>
                  <a:off x="2649" y="2905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Oval 83"/>
                <p:cNvSpPr>
                  <a:spLocks noChangeArrowheads="1"/>
                </p:cNvSpPr>
                <p:nvPr/>
              </p:nvSpPr>
              <p:spPr bwMode="auto">
                <a:xfrm>
                  <a:off x="2237" y="2668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Oval 84"/>
                <p:cNvSpPr>
                  <a:spLocks noChangeArrowheads="1"/>
                </p:cNvSpPr>
                <p:nvPr/>
              </p:nvSpPr>
              <p:spPr bwMode="auto">
                <a:xfrm>
                  <a:off x="2340" y="2550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Oval 85"/>
                <p:cNvSpPr>
                  <a:spLocks noChangeArrowheads="1"/>
                </p:cNvSpPr>
                <p:nvPr/>
              </p:nvSpPr>
              <p:spPr bwMode="auto">
                <a:xfrm>
                  <a:off x="2314" y="2707"/>
                  <a:ext cx="121" cy="133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Oval 86"/>
                <p:cNvSpPr>
                  <a:spLocks noChangeArrowheads="1"/>
                </p:cNvSpPr>
                <p:nvPr/>
              </p:nvSpPr>
              <p:spPr bwMode="auto">
                <a:xfrm>
                  <a:off x="2108" y="2786"/>
                  <a:ext cx="121" cy="133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Oval 87"/>
                <p:cNvSpPr>
                  <a:spLocks noChangeArrowheads="1"/>
                </p:cNvSpPr>
                <p:nvPr/>
              </p:nvSpPr>
              <p:spPr bwMode="auto">
                <a:xfrm>
                  <a:off x="2198" y="2458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" name="Freeform 88"/>
                <p:cNvSpPr>
                  <a:spLocks/>
                </p:cNvSpPr>
                <p:nvPr/>
              </p:nvSpPr>
              <p:spPr bwMode="auto">
                <a:xfrm flipV="1">
                  <a:off x="3092" y="1804"/>
                  <a:ext cx="151" cy="161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" name="Freeform 89"/>
                <p:cNvSpPr>
                  <a:spLocks/>
                </p:cNvSpPr>
                <p:nvPr/>
              </p:nvSpPr>
              <p:spPr bwMode="auto">
                <a:xfrm flipV="1">
                  <a:off x="3040" y="1660"/>
                  <a:ext cx="151" cy="160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" name="Freeform 90"/>
                <p:cNvSpPr>
                  <a:spLocks/>
                </p:cNvSpPr>
                <p:nvPr/>
              </p:nvSpPr>
              <p:spPr bwMode="auto">
                <a:xfrm flipV="1">
                  <a:off x="3143" y="1962"/>
                  <a:ext cx="151" cy="160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Freeform 91"/>
                <p:cNvSpPr>
                  <a:spLocks/>
                </p:cNvSpPr>
                <p:nvPr/>
              </p:nvSpPr>
              <p:spPr bwMode="auto">
                <a:xfrm flipV="1">
                  <a:off x="3053" y="2028"/>
                  <a:ext cx="151" cy="160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Freeform 92"/>
                <p:cNvSpPr>
                  <a:spLocks/>
                </p:cNvSpPr>
                <p:nvPr/>
              </p:nvSpPr>
              <p:spPr bwMode="auto">
                <a:xfrm flipV="1">
                  <a:off x="3323" y="1712"/>
                  <a:ext cx="152" cy="161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Freeform 93"/>
                <p:cNvSpPr>
                  <a:spLocks/>
                </p:cNvSpPr>
                <p:nvPr/>
              </p:nvSpPr>
              <p:spPr bwMode="auto">
                <a:xfrm flipV="1">
                  <a:off x="3375" y="1962"/>
                  <a:ext cx="151" cy="160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Freeform 94"/>
                <p:cNvSpPr>
                  <a:spLocks/>
                </p:cNvSpPr>
                <p:nvPr/>
              </p:nvSpPr>
              <p:spPr bwMode="auto">
                <a:xfrm flipV="1">
                  <a:off x="3259" y="2185"/>
                  <a:ext cx="151" cy="161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Line 97"/>
                <p:cNvSpPr>
                  <a:spLocks noChangeShapeType="1"/>
                </p:cNvSpPr>
                <p:nvPr/>
              </p:nvSpPr>
              <p:spPr bwMode="auto">
                <a:xfrm>
                  <a:off x="1738" y="3327"/>
                  <a:ext cx="21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1734" y="1020"/>
                  <a:ext cx="1" cy="231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53" name="Group 112"/>
            <p:cNvGrpSpPr>
              <a:grpSpLocks/>
            </p:cNvGrpSpPr>
            <p:nvPr/>
          </p:nvGrpSpPr>
          <p:grpSpPr bwMode="auto">
            <a:xfrm>
              <a:off x="4022" y="1431"/>
              <a:ext cx="337" cy="299"/>
              <a:chOff x="4022" y="1431"/>
              <a:chExt cx="337" cy="299"/>
            </a:xfrm>
          </p:grpSpPr>
          <p:sp>
            <p:nvSpPr>
              <p:cNvPr id="54" name="Oval 104"/>
              <p:cNvSpPr>
                <a:spLocks noChangeArrowheads="1"/>
              </p:cNvSpPr>
              <p:nvPr/>
            </p:nvSpPr>
            <p:spPr bwMode="auto">
              <a:xfrm>
                <a:off x="4022" y="1487"/>
                <a:ext cx="78" cy="83"/>
              </a:xfrm>
              <a:prstGeom prst="ellipse">
                <a:avLst/>
              </a:prstGeom>
              <a:solidFill>
                <a:srgbClr val="FFFFFF"/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05"/>
              <p:cNvSpPr>
                <a:spLocks/>
              </p:cNvSpPr>
              <p:nvPr/>
            </p:nvSpPr>
            <p:spPr bwMode="auto">
              <a:xfrm flipV="1">
                <a:off x="4022" y="1631"/>
                <a:ext cx="98" cy="99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Text Box 110"/>
              <p:cNvSpPr txBox="1">
                <a:spLocks noChangeArrowheads="1"/>
              </p:cNvSpPr>
              <p:nvPr/>
            </p:nvSpPr>
            <p:spPr bwMode="auto">
              <a:xfrm>
                <a:off x="4151" y="1431"/>
                <a:ext cx="20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b="1" dirty="0"/>
                  <a:t>y</a:t>
                </a:r>
                <a:endParaRPr lang="en-US" altLang="en-US" sz="2400" b="1" baseline="-25000" dirty="0"/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3162230" y="6096000"/>
            <a:ext cx="2828925" cy="523220"/>
            <a:chOff x="6756402" y="4237042"/>
            <a:chExt cx="1828800" cy="523220"/>
          </a:xfrm>
        </p:grpSpPr>
        <p:sp>
          <p:nvSpPr>
            <p:cNvPr id="103" name="Text Box 102"/>
            <p:cNvSpPr txBox="1">
              <a:spLocks noChangeArrowheads="1"/>
            </p:cNvSpPr>
            <p:nvPr/>
          </p:nvSpPr>
          <p:spPr bwMode="auto">
            <a:xfrm>
              <a:off x="6756402" y="4237042"/>
              <a:ext cx="182880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b="1" dirty="0" smtClean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800" b="1" baseline="-25000" dirty="0" smtClean="0">
                  <a:solidFill>
                    <a:srgbClr val="000000"/>
                  </a:solidFill>
                  <a:latin typeface="Arial" pitchFamily="34" charset="0"/>
                </a:rPr>
                <a:t>1</a:t>
              </a:r>
              <a:r>
                <a:rPr lang="en-US" altLang="en-US" sz="2800" b="1" baseline="-25000" dirty="0" smtClean="0"/>
                <a:t>   </a:t>
              </a:r>
              <a:r>
                <a:rPr lang="en-US" altLang="en-US" sz="2800" b="1" dirty="0" smtClean="0"/>
                <a:t>|  </a:t>
              </a:r>
              <a:r>
                <a:rPr lang="en-US" altLang="en-US" sz="2800" b="1" dirty="0" smtClean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800" b="1" baseline="-25000" dirty="0" smtClean="0">
                  <a:solidFill>
                    <a:srgbClr val="000000"/>
                  </a:solidFill>
                  <a:latin typeface="Arial" pitchFamily="34" charset="0"/>
                </a:rPr>
                <a:t>2</a:t>
              </a:r>
              <a:r>
                <a:rPr lang="en-US" altLang="en-US" sz="2800" b="1" dirty="0" smtClean="0"/>
                <a:t> |  y</a:t>
              </a:r>
              <a:endParaRPr lang="en-US" altLang="en-US" sz="2800" b="1" baseline="-25000" dirty="0"/>
            </a:p>
          </p:txBody>
        </p:sp>
        <p:sp>
          <p:nvSpPr>
            <p:cNvPr id="104" name="Line 103"/>
            <p:cNvSpPr>
              <a:spLocks noChangeShapeType="1"/>
            </p:cNvSpPr>
            <p:nvPr/>
          </p:nvSpPr>
          <p:spPr bwMode="auto">
            <a:xfrm>
              <a:off x="7084405" y="4687892"/>
              <a:ext cx="23853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648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can be a common cause 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3162230" y="6096000"/>
            <a:ext cx="2828925" cy="523220"/>
            <a:chOff x="6756402" y="4237042"/>
            <a:chExt cx="1828800" cy="523220"/>
          </a:xfrm>
        </p:grpSpPr>
        <p:sp>
          <p:nvSpPr>
            <p:cNvPr id="103" name="Text Box 102"/>
            <p:cNvSpPr txBox="1">
              <a:spLocks noChangeArrowheads="1"/>
            </p:cNvSpPr>
            <p:nvPr/>
          </p:nvSpPr>
          <p:spPr bwMode="auto">
            <a:xfrm>
              <a:off x="6756402" y="4237042"/>
              <a:ext cx="182880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b="1" dirty="0" smtClean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800" b="1" baseline="-25000" dirty="0" smtClean="0">
                  <a:solidFill>
                    <a:srgbClr val="000000"/>
                  </a:solidFill>
                  <a:latin typeface="Arial" pitchFamily="34" charset="0"/>
                </a:rPr>
                <a:t>1</a:t>
              </a:r>
              <a:r>
                <a:rPr lang="en-US" altLang="en-US" sz="2800" b="1" baseline="-25000" dirty="0" smtClean="0"/>
                <a:t>   </a:t>
              </a:r>
              <a:r>
                <a:rPr lang="en-US" altLang="en-US" sz="2800" b="1" dirty="0" smtClean="0"/>
                <a:t>|  </a:t>
              </a:r>
              <a:r>
                <a:rPr lang="en-US" altLang="en-US" sz="2800" b="1" dirty="0" smtClean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800" b="1" baseline="-25000" dirty="0" smtClean="0">
                  <a:solidFill>
                    <a:srgbClr val="000000"/>
                  </a:solidFill>
                  <a:latin typeface="Arial" pitchFamily="34" charset="0"/>
                </a:rPr>
                <a:t>2</a:t>
              </a:r>
              <a:r>
                <a:rPr lang="en-US" altLang="en-US" sz="2800" b="1" dirty="0" smtClean="0"/>
                <a:t> |  y</a:t>
              </a:r>
              <a:endParaRPr lang="en-US" altLang="en-US" sz="2800" b="1" baseline="-25000" dirty="0"/>
            </a:p>
          </p:txBody>
        </p:sp>
        <p:sp>
          <p:nvSpPr>
            <p:cNvPr id="104" name="Line 103"/>
            <p:cNvSpPr>
              <a:spLocks noChangeShapeType="1"/>
            </p:cNvSpPr>
            <p:nvPr/>
          </p:nvSpPr>
          <p:spPr bwMode="auto">
            <a:xfrm>
              <a:off x="7084405" y="4687892"/>
              <a:ext cx="23853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5" name="Group 3"/>
          <p:cNvGrpSpPr>
            <a:grpSpLocks/>
          </p:cNvGrpSpPr>
          <p:nvPr/>
        </p:nvGrpSpPr>
        <p:grpSpPr bwMode="auto">
          <a:xfrm>
            <a:off x="152402" y="1854200"/>
            <a:ext cx="8153402" cy="4098925"/>
            <a:chOff x="623" y="968"/>
            <a:chExt cx="5136" cy="2582"/>
          </a:xfrm>
        </p:grpSpPr>
        <p:sp>
          <p:nvSpPr>
            <p:cNvPr id="106" name="Oval 4"/>
            <p:cNvSpPr>
              <a:spLocks noChangeArrowheads="1"/>
            </p:cNvSpPr>
            <p:nvPr/>
          </p:nvSpPr>
          <p:spPr bwMode="auto">
            <a:xfrm>
              <a:off x="2316" y="3087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Oval 5"/>
            <p:cNvSpPr>
              <a:spLocks noChangeArrowheads="1"/>
            </p:cNvSpPr>
            <p:nvPr/>
          </p:nvSpPr>
          <p:spPr bwMode="auto">
            <a:xfrm>
              <a:off x="2219" y="2938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Oval 6"/>
            <p:cNvSpPr>
              <a:spLocks noChangeArrowheads="1"/>
            </p:cNvSpPr>
            <p:nvPr/>
          </p:nvSpPr>
          <p:spPr bwMode="auto">
            <a:xfrm>
              <a:off x="2522" y="2912"/>
              <a:ext cx="119" cy="134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Oval 7"/>
            <p:cNvSpPr>
              <a:spLocks noChangeArrowheads="1"/>
            </p:cNvSpPr>
            <p:nvPr/>
          </p:nvSpPr>
          <p:spPr bwMode="auto">
            <a:xfrm>
              <a:off x="1989" y="2904"/>
              <a:ext cx="119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Oval 8"/>
            <p:cNvSpPr>
              <a:spLocks noChangeArrowheads="1"/>
            </p:cNvSpPr>
            <p:nvPr/>
          </p:nvSpPr>
          <p:spPr bwMode="auto">
            <a:xfrm>
              <a:off x="1920" y="2684"/>
              <a:ext cx="121" cy="134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Oval 9"/>
            <p:cNvSpPr>
              <a:spLocks noChangeArrowheads="1"/>
            </p:cNvSpPr>
            <p:nvPr/>
          </p:nvSpPr>
          <p:spPr bwMode="auto">
            <a:xfrm>
              <a:off x="1979" y="2458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Oval 10"/>
            <p:cNvSpPr>
              <a:spLocks noChangeArrowheads="1"/>
            </p:cNvSpPr>
            <p:nvPr/>
          </p:nvSpPr>
          <p:spPr bwMode="auto">
            <a:xfrm>
              <a:off x="2573" y="2447"/>
              <a:ext cx="119" cy="133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Oval 11"/>
            <p:cNvSpPr>
              <a:spLocks noChangeArrowheads="1"/>
            </p:cNvSpPr>
            <p:nvPr/>
          </p:nvSpPr>
          <p:spPr bwMode="auto">
            <a:xfrm>
              <a:off x="2475" y="2719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Oval 12"/>
            <p:cNvSpPr>
              <a:spLocks noChangeArrowheads="1"/>
            </p:cNvSpPr>
            <p:nvPr/>
          </p:nvSpPr>
          <p:spPr bwMode="auto">
            <a:xfrm>
              <a:off x="2709" y="2271"/>
              <a:ext cx="119" cy="133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Oval 13"/>
            <p:cNvSpPr>
              <a:spLocks noChangeArrowheads="1"/>
            </p:cNvSpPr>
            <p:nvPr/>
          </p:nvSpPr>
          <p:spPr bwMode="auto">
            <a:xfrm>
              <a:off x="2786" y="2646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Oval 14"/>
            <p:cNvSpPr>
              <a:spLocks noChangeArrowheads="1"/>
            </p:cNvSpPr>
            <p:nvPr/>
          </p:nvSpPr>
          <p:spPr bwMode="auto">
            <a:xfrm>
              <a:off x="2608" y="2156"/>
              <a:ext cx="116" cy="133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Oval 15"/>
            <p:cNvSpPr>
              <a:spLocks noChangeArrowheads="1"/>
            </p:cNvSpPr>
            <p:nvPr/>
          </p:nvSpPr>
          <p:spPr bwMode="auto">
            <a:xfrm>
              <a:off x="2331" y="2449"/>
              <a:ext cx="120" cy="131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Oval 16"/>
            <p:cNvSpPr>
              <a:spLocks noChangeArrowheads="1"/>
            </p:cNvSpPr>
            <p:nvPr/>
          </p:nvSpPr>
          <p:spPr bwMode="auto">
            <a:xfrm>
              <a:off x="2296" y="2231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Text Box 17"/>
            <p:cNvSpPr txBox="1">
              <a:spLocks noChangeArrowheads="1"/>
            </p:cNvSpPr>
            <p:nvPr/>
          </p:nvSpPr>
          <p:spPr bwMode="auto">
            <a:xfrm>
              <a:off x="623" y="968"/>
              <a:ext cx="103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eaLnBrk="0" hangingPunct="0"/>
              <a:r>
                <a:rPr lang="en-US" altLang="en-US" sz="2000" b="1" dirty="0" smtClean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 dirty="0" smtClean="0">
                  <a:solidFill>
                    <a:srgbClr val="000000"/>
                  </a:solidFill>
                  <a:latin typeface="Arial" pitchFamily="34" charset="0"/>
                </a:rPr>
                <a:t>2</a:t>
              </a:r>
              <a:r>
                <a:rPr lang="en-US" altLang="en-US" sz="2000" b="1" dirty="0" smtClean="0">
                  <a:solidFill>
                    <a:srgbClr val="000000"/>
                  </a:solidFill>
                  <a:latin typeface="Arial" pitchFamily="34" charset="0"/>
                </a:rPr>
                <a:t> = life length</a:t>
              </a:r>
              <a:endParaRPr lang="en-US" altLang="en-US" sz="20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20" name="Oval 18"/>
            <p:cNvSpPr>
              <a:spLocks noChangeArrowheads="1"/>
            </p:cNvSpPr>
            <p:nvPr/>
          </p:nvSpPr>
          <p:spPr bwMode="auto">
            <a:xfrm>
              <a:off x="2108" y="2576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Oval 19"/>
            <p:cNvSpPr>
              <a:spLocks noChangeArrowheads="1"/>
            </p:cNvSpPr>
            <p:nvPr/>
          </p:nvSpPr>
          <p:spPr bwMode="auto">
            <a:xfrm>
              <a:off x="2005" y="2248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Oval 20"/>
            <p:cNvSpPr>
              <a:spLocks noChangeArrowheads="1"/>
            </p:cNvSpPr>
            <p:nvPr/>
          </p:nvSpPr>
          <p:spPr bwMode="auto">
            <a:xfrm>
              <a:off x="2649" y="2905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Oval 21"/>
            <p:cNvSpPr>
              <a:spLocks noChangeArrowheads="1"/>
            </p:cNvSpPr>
            <p:nvPr/>
          </p:nvSpPr>
          <p:spPr bwMode="auto">
            <a:xfrm>
              <a:off x="2237" y="2668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Oval 22"/>
            <p:cNvSpPr>
              <a:spLocks noChangeArrowheads="1"/>
            </p:cNvSpPr>
            <p:nvPr/>
          </p:nvSpPr>
          <p:spPr bwMode="auto">
            <a:xfrm>
              <a:off x="2340" y="2550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23"/>
            <p:cNvSpPr>
              <a:spLocks noChangeArrowheads="1"/>
            </p:cNvSpPr>
            <p:nvPr/>
          </p:nvSpPr>
          <p:spPr bwMode="auto">
            <a:xfrm>
              <a:off x="2314" y="2707"/>
              <a:ext cx="121" cy="133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Oval 24"/>
            <p:cNvSpPr>
              <a:spLocks noChangeArrowheads="1"/>
            </p:cNvSpPr>
            <p:nvPr/>
          </p:nvSpPr>
          <p:spPr bwMode="auto">
            <a:xfrm>
              <a:off x="2108" y="2786"/>
              <a:ext cx="121" cy="133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Oval 25"/>
            <p:cNvSpPr>
              <a:spLocks noChangeArrowheads="1"/>
            </p:cNvSpPr>
            <p:nvPr/>
          </p:nvSpPr>
          <p:spPr bwMode="auto">
            <a:xfrm>
              <a:off x="2198" y="2458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Oval 26"/>
            <p:cNvSpPr>
              <a:spLocks noChangeArrowheads="1"/>
            </p:cNvSpPr>
            <p:nvPr/>
          </p:nvSpPr>
          <p:spPr bwMode="auto">
            <a:xfrm>
              <a:off x="2717" y="2330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Oval 27"/>
            <p:cNvSpPr>
              <a:spLocks noChangeArrowheads="1"/>
            </p:cNvSpPr>
            <p:nvPr/>
          </p:nvSpPr>
          <p:spPr bwMode="auto">
            <a:xfrm>
              <a:off x="3084" y="2234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Oval 28"/>
            <p:cNvSpPr>
              <a:spLocks noChangeArrowheads="1"/>
            </p:cNvSpPr>
            <p:nvPr/>
          </p:nvSpPr>
          <p:spPr bwMode="auto">
            <a:xfrm>
              <a:off x="2874" y="2106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Oval 29"/>
            <p:cNvSpPr>
              <a:spLocks noChangeArrowheads="1"/>
            </p:cNvSpPr>
            <p:nvPr/>
          </p:nvSpPr>
          <p:spPr bwMode="auto">
            <a:xfrm>
              <a:off x="2778" y="1964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30"/>
            <p:cNvSpPr>
              <a:spLocks noChangeArrowheads="1"/>
            </p:cNvSpPr>
            <p:nvPr/>
          </p:nvSpPr>
          <p:spPr bwMode="auto">
            <a:xfrm>
              <a:off x="2576" y="1703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Oval 31"/>
            <p:cNvSpPr>
              <a:spLocks noChangeArrowheads="1"/>
            </p:cNvSpPr>
            <p:nvPr/>
          </p:nvSpPr>
          <p:spPr bwMode="auto">
            <a:xfrm>
              <a:off x="2800" y="1552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Oval 32"/>
            <p:cNvSpPr>
              <a:spLocks noChangeArrowheads="1"/>
            </p:cNvSpPr>
            <p:nvPr/>
          </p:nvSpPr>
          <p:spPr bwMode="auto">
            <a:xfrm>
              <a:off x="3166" y="1418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Oval 33"/>
            <p:cNvSpPr>
              <a:spLocks noChangeArrowheads="1"/>
            </p:cNvSpPr>
            <p:nvPr/>
          </p:nvSpPr>
          <p:spPr bwMode="auto">
            <a:xfrm>
              <a:off x="3391" y="1620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Oval 34"/>
            <p:cNvSpPr>
              <a:spLocks noChangeArrowheads="1"/>
            </p:cNvSpPr>
            <p:nvPr/>
          </p:nvSpPr>
          <p:spPr bwMode="auto">
            <a:xfrm>
              <a:off x="3279" y="2196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Oval 35"/>
            <p:cNvSpPr>
              <a:spLocks noChangeArrowheads="1"/>
            </p:cNvSpPr>
            <p:nvPr/>
          </p:nvSpPr>
          <p:spPr bwMode="auto">
            <a:xfrm>
              <a:off x="3376" y="2159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Oval 36"/>
            <p:cNvSpPr>
              <a:spLocks noChangeArrowheads="1"/>
            </p:cNvSpPr>
            <p:nvPr/>
          </p:nvSpPr>
          <p:spPr bwMode="auto">
            <a:xfrm>
              <a:off x="2897" y="1650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Oval 37"/>
            <p:cNvSpPr>
              <a:spLocks noChangeArrowheads="1"/>
            </p:cNvSpPr>
            <p:nvPr/>
          </p:nvSpPr>
          <p:spPr bwMode="auto">
            <a:xfrm>
              <a:off x="2935" y="1852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Oval 38"/>
            <p:cNvSpPr>
              <a:spLocks noChangeArrowheads="1"/>
            </p:cNvSpPr>
            <p:nvPr/>
          </p:nvSpPr>
          <p:spPr bwMode="auto">
            <a:xfrm>
              <a:off x="2867" y="1785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Oval 39"/>
            <p:cNvSpPr>
              <a:spLocks noChangeArrowheads="1"/>
            </p:cNvSpPr>
            <p:nvPr/>
          </p:nvSpPr>
          <p:spPr bwMode="auto">
            <a:xfrm>
              <a:off x="3054" y="1673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Oval 40"/>
            <p:cNvSpPr>
              <a:spLocks noChangeArrowheads="1"/>
            </p:cNvSpPr>
            <p:nvPr/>
          </p:nvSpPr>
          <p:spPr bwMode="auto">
            <a:xfrm>
              <a:off x="3099" y="1807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Oval 41"/>
            <p:cNvSpPr>
              <a:spLocks noChangeArrowheads="1"/>
            </p:cNvSpPr>
            <p:nvPr/>
          </p:nvSpPr>
          <p:spPr bwMode="auto">
            <a:xfrm>
              <a:off x="3331" y="1732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Oval 42"/>
            <p:cNvSpPr>
              <a:spLocks noChangeArrowheads="1"/>
            </p:cNvSpPr>
            <p:nvPr/>
          </p:nvSpPr>
          <p:spPr bwMode="auto">
            <a:xfrm>
              <a:off x="3054" y="2032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Oval 43"/>
            <p:cNvSpPr>
              <a:spLocks noChangeArrowheads="1"/>
            </p:cNvSpPr>
            <p:nvPr/>
          </p:nvSpPr>
          <p:spPr bwMode="auto">
            <a:xfrm>
              <a:off x="3166" y="1987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Oval 44"/>
            <p:cNvSpPr>
              <a:spLocks noChangeArrowheads="1"/>
            </p:cNvSpPr>
            <p:nvPr/>
          </p:nvSpPr>
          <p:spPr bwMode="auto">
            <a:xfrm>
              <a:off x="3383" y="1971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Oval 45"/>
            <p:cNvSpPr>
              <a:spLocks noChangeArrowheads="1"/>
            </p:cNvSpPr>
            <p:nvPr/>
          </p:nvSpPr>
          <p:spPr bwMode="auto">
            <a:xfrm>
              <a:off x="3241" y="1852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Text Box 46"/>
            <p:cNvSpPr txBox="1">
              <a:spLocks noChangeArrowheads="1"/>
            </p:cNvSpPr>
            <p:nvPr/>
          </p:nvSpPr>
          <p:spPr bwMode="auto">
            <a:xfrm>
              <a:off x="3663" y="3298"/>
              <a:ext cx="20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000" b="1" dirty="0" smtClean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 dirty="0" smtClean="0">
                  <a:solidFill>
                    <a:srgbClr val="000000"/>
                  </a:solidFill>
                  <a:latin typeface="Arial" pitchFamily="34" charset="0"/>
                </a:rPr>
                <a:t>1</a:t>
              </a:r>
              <a:r>
                <a:rPr lang="en-US" altLang="en-US" sz="2000" b="1" dirty="0" smtClean="0">
                  <a:solidFill>
                    <a:srgbClr val="000000"/>
                  </a:solidFill>
                  <a:latin typeface="Arial" pitchFamily="34" charset="0"/>
                </a:rPr>
                <a:t> = chocolate intake</a:t>
              </a:r>
              <a:endParaRPr lang="en-US" altLang="en-US" sz="2000" b="1" baseline="-25000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49" name="Line 47"/>
            <p:cNvSpPr>
              <a:spLocks noChangeShapeType="1"/>
            </p:cNvSpPr>
            <p:nvPr/>
          </p:nvSpPr>
          <p:spPr bwMode="auto">
            <a:xfrm>
              <a:off x="1738" y="3327"/>
              <a:ext cx="21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Line 48"/>
            <p:cNvSpPr>
              <a:spLocks noChangeShapeType="1"/>
            </p:cNvSpPr>
            <p:nvPr/>
          </p:nvSpPr>
          <p:spPr bwMode="auto">
            <a:xfrm flipV="1">
              <a:off x="1734" y="1020"/>
              <a:ext cx="1" cy="231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1" name="Group 113"/>
          <p:cNvGrpSpPr>
            <a:grpSpLocks/>
          </p:cNvGrpSpPr>
          <p:nvPr/>
        </p:nvGrpSpPr>
        <p:grpSpPr bwMode="auto">
          <a:xfrm>
            <a:off x="1819276" y="1603375"/>
            <a:ext cx="4440238" cy="4060825"/>
            <a:chOff x="1673" y="810"/>
            <a:chExt cx="2797" cy="2558"/>
          </a:xfrm>
        </p:grpSpPr>
        <p:grpSp>
          <p:nvGrpSpPr>
            <p:cNvPr id="152" name="Group 49"/>
            <p:cNvGrpSpPr>
              <a:grpSpLocks/>
            </p:cNvGrpSpPr>
            <p:nvPr/>
          </p:nvGrpSpPr>
          <p:grpSpPr bwMode="auto">
            <a:xfrm>
              <a:off x="1673" y="810"/>
              <a:ext cx="2797" cy="2558"/>
              <a:chOff x="1673" y="810"/>
              <a:chExt cx="2797" cy="2558"/>
            </a:xfrm>
          </p:grpSpPr>
          <p:sp>
            <p:nvSpPr>
              <p:cNvPr id="157" name="Rectangle 50"/>
              <p:cNvSpPr>
                <a:spLocks noChangeArrowheads="1"/>
              </p:cNvSpPr>
              <p:nvPr/>
            </p:nvSpPr>
            <p:spPr bwMode="auto">
              <a:xfrm>
                <a:off x="1673" y="810"/>
                <a:ext cx="2797" cy="2558"/>
              </a:xfrm>
              <a:prstGeom prst="rect">
                <a:avLst/>
              </a:prstGeom>
              <a:solidFill>
                <a:srgbClr val="FFFFCC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58" name="Group 53"/>
              <p:cNvGrpSpPr>
                <a:grpSpLocks/>
              </p:cNvGrpSpPr>
              <p:nvPr/>
            </p:nvGrpSpPr>
            <p:grpSpPr bwMode="auto">
              <a:xfrm>
                <a:off x="1734" y="1020"/>
                <a:ext cx="2189" cy="2314"/>
                <a:chOff x="1734" y="1020"/>
                <a:chExt cx="2189" cy="2314"/>
              </a:xfrm>
            </p:grpSpPr>
            <p:sp>
              <p:nvSpPr>
                <p:cNvPr id="159" name="Oval 54"/>
                <p:cNvSpPr>
                  <a:spLocks noChangeArrowheads="1"/>
                </p:cNvSpPr>
                <p:nvPr/>
              </p:nvSpPr>
              <p:spPr bwMode="auto">
                <a:xfrm>
                  <a:off x="2316" y="3087"/>
                  <a:ext cx="120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" name="Oval 55"/>
                <p:cNvSpPr>
                  <a:spLocks noChangeArrowheads="1"/>
                </p:cNvSpPr>
                <p:nvPr/>
              </p:nvSpPr>
              <p:spPr bwMode="auto">
                <a:xfrm>
                  <a:off x="2219" y="2938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" name="Oval 56"/>
                <p:cNvSpPr>
                  <a:spLocks noChangeArrowheads="1"/>
                </p:cNvSpPr>
                <p:nvPr/>
              </p:nvSpPr>
              <p:spPr bwMode="auto">
                <a:xfrm>
                  <a:off x="2522" y="2912"/>
                  <a:ext cx="119" cy="134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Oval 57"/>
                <p:cNvSpPr>
                  <a:spLocks noChangeArrowheads="1"/>
                </p:cNvSpPr>
                <p:nvPr/>
              </p:nvSpPr>
              <p:spPr bwMode="auto">
                <a:xfrm>
                  <a:off x="1989" y="2904"/>
                  <a:ext cx="119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Oval 58"/>
                <p:cNvSpPr>
                  <a:spLocks noChangeArrowheads="1"/>
                </p:cNvSpPr>
                <p:nvPr/>
              </p:nvSpPr>
              <p:spPr bwMode="auto">
                <a:xfrm>
                  <a:off x="1920" y="2684"/>
                  <a:ext cx="121" cy="134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" name="Oval 59"/>
                <p:cNvSpPr>
                  <a:spLocks noChangeArrowheads="1"/>
                </p:cNvSpPr>
                <p:nvPr/>
              </p:nvSpPr>
              <p:spPr bwMode="auto">
                <a:xfrm>
                  <a:off x="1979" y="2458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" name="Oval 60"/>
                <p:cNvSpPr>
                  <a:spLocks noChangeArrowheads="1"/>
                </p:cNvSpPr>
                <p:nvPr/>
              </p:nvSpPr>
              <p:spPr bwMode="auto">
                <a:xfrm>
                  <a:off x="2573" y="2447"/>
                  <a:ext cx="119" cy="133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" name="Oval 61"/>
                <p:cNvSpPr>
                  <a:spLocks noChangeArrowheads="1"/>
                </p:cNvSpPr>
                <p:nvPr/>
              </p:nvSpPr>
              <p:spPr bwMode="auto">
                <a:xfrm>
                  <a:off x="2475" y="2719"/>
                  <a:ext cx="120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" name="Oval 62"/>
                <p:cNvSpPr>
                  <a:spLocks noChangeArrowheads="1"/>
                </p:cNvSpPr>
                <p:nvPr/>
              </p:nvSpPr>
              <p:spPr bwMode="auto">
                <a:xfrm>
                  <a:off x="2709" y="2271"/>
                  <a:ext cx="119" cy="133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" name="Oval 63"/>
                <p:cNvSpPr>
                  <a:spLocks noChangeArrowheads="1"/>
                </p:cNvSpPr>
                <p:nvPr/>
              </p:nvSpPr>
              <p:spPr bwMode="auto">
                <a:xfrm>
                  <a:off x="2786" y="2646"/>
                  <a:ext cx="120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" name="Oval 64"/>
                <p:cNvSpPr>
                  <a:spLocks noChangeArrowheads="1"/>
                </p:cNvSpPr>
                <p:nvPr/>
              </p:nvSpPr>
              <p:spPr bwMode="auto">
                <a:xfrm>
                  <a:off x="2608" y="2156"/>
                  <a:ext cx="116" cy="133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" name="Oval 65"/>
                <p:cNvSpPr>
                  <a:spLocks noChangeArrowheads="1"/>
                </p:cNvSpPr>
                <p:nvPr/>
              </p:nvSpPr>
              <p:spPr bwMode="auto">
                <a:xfrm>
                  <a:off x="2331" y="2449"/>
                  <a:ext cx="120" cy="131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Oval 66"/>
                <p:cNvSpPr>
                  <a:spLocks noChangeArrowheads="1"/>
                </p:cNvSpPr>
                <p:nvPr/>
              </p:nvSpPr>
              <p:spPr bwMode="auto">
                <a:xfrm>
                  <a:off x="2296" y="2231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Freeform 67"/>
                <p:cNvSpPr>
                  <a:spLocks/>
                </p:cNvSpPr>
                <p:nvPr/>
              </p:nvSpPr>
              <p:spPr bwMode="auto">
                <a:xfrm flipV="1">
                  <a:off x="2699" y="2304"/>
                  <a:ext cx="151" cy="160"/>
                </a:xfrm>
                <a:custGeom>
                  <a:avLst/>
                  <a:gdLst>
                    <a:gd name="T0" fmla="*/ 0 w 69"/>
                    <a:gd name="T1" fmla="*/ 41 h 65"/>
                    <a:gd name="T2" fmla="*/ 26 w 69"/>
                    <a:gd name="T3" fmla="*/ 41 h 65"/>
                    <a:gd name="T4" fmla="*/ 35 w 69"/>
                    <a:gd name="T5" fmla="*/ 65 h 65"/>
                    <a:gd name="T6" fmla="*/ 43 w 69"/>
                    <a:gd name="T7" fmla="*/ 41 h 65"/>
                    <a:gd name="T8" fmla="*/ 69 w 69"/>
                    <a:gd name="T9" fmla="*/ 41 h 65"/>
                    <a:gd name="T10" fmla="*/ 48 w 69"/>
                    <a:gd name="T11" fmla="*/ 25 h 65"/>
                    <a:gd name="T12" fmla="*/ 56 w 69"/>
                    <a:gd name="T13" fmla="*/ 0 h 65"/>
                    <a:gd name="T14" fmla="*/ 35 w 69"/>
                    <a:gd name="T15" fmla="*/ 15 h 65"/>
                    <a:gd name="T16" fmla="*/ 13 w 69"/>
                    <a:gd name="T17" fmla="*/ 0 h 65"/>
                    <a:gd name="T18" fmla="*/ 21 w 69"/>
                    <a:gd name="T19" fmla="*/ 25 h 65"/>
                    <a:gd name="T20" fmla="*/ 0 w 69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5" y="65"/>
                      </a:lnTo>
                      <a:lnTo>
                        <a:pt x="43" y="41"/>
                      </a:lnTo>
                      <a:lnTo>
                        <a:pt x="69" y="41"/>
                      </a:lnTo>
                      <a:lnTo>
                        <a:pt x="48" y="25"/>
                      </a:lnTo>
                      <a:lnTo>
                        <a:pt x="56" y="0"/>
                      </a:lnTo>
                      <a:lnTo>
                        <a:pt x="35" y="15"/>
                      </a:lnTo>
                      <a:lnTo>
                        <a:pt x="13" y="0"/>
                      </a:lnTo>
                      <a:lnTo>
                        <a:pt x="21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Freeform 68"/>
                <p:cNvSpPr>
                  <a:spLocks/>
                </p:cNvSpPr>
                <p:nvPr/>
              </p:nvSpPr>
              <p:spPr bwMode="auto">
                <a:xfrm flipV="1">
                  <a:off x="3364" y="2141"/>
                  <a:ext cx="151" cy="158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Freeform 69"/>
                <p:cNvSpPr>
                  <a:spLocks/>
                </p:cNvSpPr>
                <p:nvPr/>
              </p:nvSpPr>
              <p:spPr bwMode="auto">
                <a:xfrm flipV="1">
                  <a:off x="3074" y="2215"/>
                  <a:ext cx="151" cy="159"/>
                </a:xfrm>
                <a:custGeom>
                  <a:avLst/>
                  <a:gdLst>
                    <a:gd name="T0" fmla="*/ 0 w 68"/>
                    <a:gd name="T1" fmla="*/ 40 h 65"/>
                    <a:gd name="T2" fmla="*/ 26 w 68"/>
                    <a:gd name="T3" fmla="*/ 40 h 65"/>
                    <a:gd name="T4" fmla="*/ 34 w 68"/>
                    <a:gd name="T5" fmla="*/ 65 h 65"/>
                    <a:gd name="T6" fmla="*/ 42 w 68"/>
                    <a:gd name="T7" fmla="*/ 40 h 65"/>
                    <a:gd name="T8" fmla="*/ 68 w 68"/>
                    <a:gd name="T9" fmla="*/ 40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0"/>
                      </a:moveTo>
                      <a:lnTo>
                        <a:pt x="26" y="40"/>
                      </a:lnTo>
                      <a:lnTo>
                        <a:pt x="34" y="65"/>
                      </a:lnTo>
                      <a:lnTo>
                        <a:pt x="42" y="40"/>
                      </a:lnTo>
                      <a:lnTo>
                        <a:pt x="68" y="40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Freeform 70"/>
                <p:cNvSpPr>
                  <a:spLocks/>
                </p:cNvSpPr>
                <p:nvPr/>
              </p:nvSpPr>
              <p:spPr bwMode="auto">
                <a:xfrm flipV="1">
                  <a:off x="2857" y="1766"/>
                  <a:ext cx="151" cy="159"/>
                </a:xfrm>
                <a:custGeom>
                  <a:avLst/>
                  <a:gdLst>
                    <a:gd name="T0" fmla="*/ 0 w 69"/>
                    <a:gd name="T1" fmla="*/ 40 h 65"/>
                    <a:gd name="T2" fmla="*/ 26 w 69"/>
                    <a:gd name="T3" fmla="*/ 40 h 65"/>
                    <a:gd name="T4" fmla="*/ 35 w 69"/>
                    <a:gd name="T5" fmla="*/ 65 h 65"/>
                    <a:gd name="T6" fmla="*/ 43 w 69"/>
                    <a:gd name="T7" fmla="*/ 40 h 65"/>
                    <a:gd name="T8" fmla="*/ 69 w 69"/>
                    <a:gd name="T9" fmla="*/ 40 h 65"/>
                    <a:gd name="T10" fmla="*/ 48 w 69"/>
                    <a:gd name="T11" fmla="*/ 25 h 65"/>
                    <a:gd name="T12" fmla="*/ 56 w 69"/>
                    <a:gd name="T13" fmla="*/ 0 h 65"/>
                    <a:gd name="T14" fmla="*/ 35 w 69"/>
                    <a:gd name="T15" fmla="*/ 15 h 65"/>
                    <a:gd name="T16" fmla="*/ 13 w 69"/>
                    <a:gd name="T17" fmla="*/ 0 h 65"/>
                    <a:gd name="T18" fmla="*/ 21 w 69"/>
                    <a:gd name="T19" fmla="*/ 25 h 65"/>
                    <a:gd name="T20" fmla="*/ 0 w 69"/>
                    <a:gd name="T21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" h="65">
                      <a:moveTo>
                        <a:pt x="0" y="40"/>
                      </a:moveTo>
                      <a:lnTo>
                        <a:pt x="26" y="40"/>
                      </a:lnTo>
                      <a:lnTo>
                        <a:pt x="35" y="65"/>
                      </a:lnTo>
                      <a:lnTo>
                        <a:pt x="43" y="40"/>
                      </a:lnTo>
                      <a:lnTo>
                        <a:pt x="69" y="40"/>
                      </a:lnTo>
                      <a:lnTo>
                        <a:pt x="48" y="25"/>
                      </a:lnTo>
                      <a:lnTo>
                        <a:pt x="56" y="0"/>
                      </a:lnTo>
                      <a:lnTo>
                        <a:pt x="35" y="15"/>
                      </a:lnTo>
                      <a:lnTo>
                        <a:pt x="13" y="0"/>
                      </a:lnTo>
                      <a:lnTo>
                        <a:pt x="21" y="25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6" name="Freeform 71"/>
                <p:cNvSpPr>
                  <a:spLocks/>
                </p:cNvSpPr>
                <p:nvPr/>
              </p:nvSpPr>
              <p:spPr bwMode="auto">
                <a:xfrm flipV="1">
                  <a:off x="3224" y="1846"/>
                  <a:ext cx="154" cy="162"/>
                </a:xfrm>
                <a:custGeom>
                  <a:avLst/>
                  <a:gdLst>
                    <a:gd name="T0" fmla="*/ 0 w 69"/>
                    <a:gd name="T1" fmla="*/ 41 h 65"/>
                    <a:gd name="T2" fmla="*/ 26 w 69"/>
                    <a:gd name="T3" fmla="*/ 41 h 65"/>
                    <a:gd name="T4" fmla="*/ 35 w 69"/>
                    <a:gd name="T5" fmla="*/ 65 h 65"/>
                    <a:gd name="T6" fmla="*/ 43 w 69"/>
                    <a:gd name="T7" fmla="*/ 41 h 65"/>
                    <a:gd name="T8" fmla="*/ 69 w 69"/>
                    <a:gd name="T9" fmla="*/ 41 h 65"/>
                    <a:gd name="T10" fmla="*/ 48 w 69"/>
                    <a:gd name="T11" fmla="*/ 25 h 65"/>
                    <a:gd name="T12" fmla="*/ 56 w 69"/>
                    <a:gd name="T13" fmla="*/ 0 h 65"/>
                    <a:gd name="T14" fmla="*/ 35 w 69"/>
                    <a:gd name="T15" fmla="*/ 15 h 65"/>
                    <a:gd name="T16" fmla="*/ 13 w 69"/>
                    <a:gd name="T17" fmla="*/ 0 h 65"/>
                    <a:gd name="T18" fmla="*/ 21 w 69"/>
                    <a:gd name="T19" fmla="*/ 25 h 65"/>
                    <a:gd name="T20" fmla="*/ 0 w 69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5" y="65"/>
                      </a:lnTo>
                      <a:lnTo>
                        <a:pt x="43" y="41"/>
                      </a:lnTo>
                      <a:lnTo>
                        <a:pt x="69" y="41"/>
                      </a:lnTo>
                      <a:lnTo>
                        <a:pt x="48" y="25"/>
                      </a:lnTo>
                      <a:lnTo>
                        <a:pt x="56" y="0"/>
                      </a:lnTo>
                      <a:lnTo>
                        <a:pt x="35" y="15"/>
                      </a:lnTo>
                      <a:lnTo>
                        <a:pt x="13" y="0"/>
                      </a:lnTo>
                      <a:lnTo>
                        <a:pt x="21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" name="Freeform 72"/>
                <p:cNvSpPr>
                  <a:spLocks/>
                </p:cNvSpPr>
                <p:nvPr/>
              </p:nvSpPr>
              <p:spPr bwMode="auto">
                <a:xfrm flipV="1">
                  <a:off x="2879" y="1649"/>
                  <a:ext cx="153" cy="159"/>
                </a:xfrm>
                <a:custGeom>
                  <a:avLst/>
                  <a:gdLst>
                    <a:gd name="T0" fmla="*/ 0 w 69"/>
                    <a:gd name="T1" fmla="*/ 40 h 65"/>
                    <a:gd name="T2" fmla="*/ 26 w 69"/>
                    <a:gd name="T3" fmla="*/ 40 h 65"/>
                    <a:gd name="T4" fmla="*/ 35 w 69"/>
                    <a:gd name="T5" fmla="*/ 65 h 65"/>
                    <a:gd name="T6" fmla="*/ 43 w 69"/>
                    <a:gd name="T7" fmla="*/ 40 h 65"/>
                    <a:gd name="T8" fmla="*/ 69 w 69"/>
                    <a:gd name="T9" fmla="*/ 40 h 65"/>
                    <a:gd name="T10" fmla="*/ 48 w 69"/>
                    <a:gd name="T11" fmla="*/ 25 h 65"/>
                    <a:gd name="T12" fmla="*/ 56 w 69"/>
                    <a:gd name="T13" fmla="*/ 0 h 65"/>
                    <a:gd name="T14" fmla="*/ 35 w 69"/>
                    <a:gd name="T15" fmla="*/ 15 h 65"/>
                    <a:gd name="T16" fmla="*/ 13 w 69"/>
                    <a:gd name="T17" fmla="*/ 0 h 65"/>
                    <a:gd name="T18" fmla="*/ 21 w 69"/>
                    <a:gd name="T19" fmla="*/ 25 h 65"/>
                    <a:gd name="T20" fmla="*/ 0 w 69"/>
                    <a:gd name="T21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" h="65">
                      <a:moveTo>
                        <a:pt x="0" y="40"/>
                      </a:moveTo>
                      <a:lnTo>
                        <a:pt x="26" y="40"/>
                      </a:lnTo>
                      <a:lnTo>
                        <a:pt x="35" y="65"/>
                      </a:lnTo>
                      <a:lnTo>
                        <a:pt x="43" y="40"/>
                      </a:lnTo>
                      <a:lnTo>
                        <a:pt x="69" y="40"/>
                      </a:lnTo>
                      <a:lnTo>
                        <a:pt x="48" y="25"/>
                      </a:lnTo>
                      <a:lnTo>
                        <a:pt x="56" y="0"/>
                      </a:lnTo>
                      <a:lnTo>
                        <a:pt x="35" y="15"/>
                      </a:lnTo>
                      <a:lnTo>
                        <a:pt x="13" y="0"/>
                      </a:lnTo>
                      <a:lnTo>
                        <a:pt x="21" y="25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8" name="Freeform 73"/>
                <p:cNvSpPr>
                  <a:spLocks/>
                </p:cNvSpPr>
                <p:nvPr/>
              </p:nvSpPr>
              <p:spPr bwMode="auto">
                <a:xfrm flipV="1">
                  <a:off x="2873" y="2099"/>
                  <a:ext cx="151" cy="158"/>
                </a:xfrm>
                <a:custGeom>
                  <a:avLst/>
                  <a:gdLst>
                    <a:gd name="T0" fmla="*/ 0 w 68"/>
                    <a:gd name="T1" fmla="*/ 40 h 65"/>
                    <a:gd name="T2" fmla="*/ 26 w 68"/>
                    <a:gd name="T3" fmla="*/ 40 h 65"/>
                    <a:gd name="T4" fmla="*/ 34 w 68"/>
                    <a:gd name="T5" fmla="*/ 65 h 65"/>
                    <a:gd name="T6" fmla="*/ 42 w 68"/>
                    <a:gd name="T7" fmla="*/ 40 h 65"/>
                    <a:gd name="T8" fmla="*/ 68 w 68"/>
                    <a:gd name="T9" fmla="*/ 40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0"/>
                      </a:moveTo>
                      <a:lnTo>
                        <a:pt x="26" y="40"/>
                      </a:lnTo>
                      <a:lnTo>
                        <a:pt x="34" y="65"/>
                      </a:lnTo>
                      <a:lnTo>
                        <a:pt x="42" y="40"/>
                      </a:lnTo>
                      <a:lnTo>
                        <a:pt x="68" y="40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9" name="Freeform 74"/>
                <p:cNvSpPr>
                  <a:spLocks/>
                </p:cNvSpPr>
                <p:nvPr/>
              </p:nvSpPr>
              <p:spPr bwMode="auto">
                <a:xfrm flipV="1">
                  <a:off x="2930" y="1831"/>
                  <a:ext cx="151" cy="158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Freeform 75"/>
                <p:cNvSpPr>
                  <a:spLocks/>
                </p:cNvSpPr>
                <p:nvPr/>
              </p:nvSpPr>
              <p:spPr bwMode="auto">
                <a:xfrm flipV="1">
                  <a:off x="2579" y="1684"/>
                  <a:ext cx="150" cy="159"/>
                </a:xfrm>
                <a:custGeom>
                  <a:avLst/>
                  <a:gdLst>
                    <a:gd name="T0" fmla="*/ 0 w 68"/>
                    <a:gd name="T1" fmla="*/ 40 h 65"/>
                    <a:gd name="T2" fmla="*/ 26 w 68"/>
                    <a:gd name="T3" fmla="*/ 40 h 65"/>
                    <a:gd name="T4" fmla="*/ 34 w 68"/>
                    <a:gd name="T5" fmla="*/ 65 h 65"/>
                    <a:gd name="T6" fmla="*/ 42 w 68"/>
                    <a:gd name="T7" fmla="*/ 40 h 65"/>
                    <a:gd name="T8" fmla="*/ 68 w 68"/>
                    <a:gd name="T9" fmla="*/ 40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0"/>
                      </a:moveTo>
                      <a:lnTo>
                        <a:pt x="26" y="40"/>
                      </a:lnTo>
                      <a:lnTo>
                        <a:pt x="34" y="65"/>
                      </a:lnTo>
                      <a:lnTo>
                        <a:pt x="42" y="40"/>
                      </a:lnTo>
                      <a:lnTo>
                        <a:pt x="68" y="40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Freeform 76"/>
                <p:cNvSpPr>
                  <a:spLocks/>
                </p:cNvSpPr>
                <p:nvPr/>
              </p:nvSpPr>
              <p:spPr bwMode="auto">
                <a:xfrm flipV="1">
                  <a:off x="2789" y="1544"/>
                  <a:ext cx="152" cy="159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Freeform 77"/>
                <p:cNvSpPr>
                  <a:spLocks/>
                </p:cNvSpPr>
                <p:nvPr/>
              </p:nvSpPr>
              <p:spPr bwMode="auto">
                <a:xfrm flipV="1">
                  <a:off x="3159" y="1409"/>
                  <a:ext cx="152" cy="162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" name="Freeform 78"/>
                <p:cNvSpPr>
                  <a:spLocks/>
                </p:cNvSpPr>
                <p:nvPr/>
              </p:nvSpPr>
              <p:spPr bwMode="auto">
                <a:xfrm flipV="1">
                  <a:off x="2783" y="1949"/>
                  <a:ext cx="151" cy="160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Freeform 79"/>
                <p:cNvSpPr>
                  <a:spLocks/>
                </p:cNvSpPr>
                <p:nvPr/>
              </p:nvSpPr>
              <p:spPr bwMode="auto">
                <a:xfrm flipV="1">
                  <a:off x="3377" y="1591"/>
                  <a:ext cx="150" cy="160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Oval 80"/>
                <p:cNvSpPr>
                  <a:spLocks noChangeArrowheads="1"/>
                </p:cNvSpPr>
                <p:nvPr/>
              </p:nvSpPr>
              <p:spPr bwMode="auto">
                <a:xfrm>
                  <a:off x="2108" y="2576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" name="Oval 81"/>
                <p:cNvSpPr>
                  <a:spLocks noChangeArrowheads="1"/>
                </p:cNvSpPr>
                <p:nvPr/>
              </p:nvSpPr>
              <p:spPr bwMode="auto">
                <a:xfrm>
                  <a:off x="2005" y="2248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7" name="Oval 82"/>
                <p:cNvSpPr>
                  <a:spLocks noChangeArrowheads="1"/>
                </p:cNvSpPr>
                <p:nvPr/>
              </p:nvSpPr>
              <p:spPr bwMode="auto">
                <a:xfrm>
                  <a:off x="2649" y="2905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8" name="Oval 83"/>
                <p:cNvSpPr>
                  <a:spLocks noChangeArrowheads="1"/>
                </p:cNvSpPr>
                <p:nvPr/>
              </p:nvSpPr>
              <p:spPr bwMode="auto">
                <a:xfrm>
                  <a:off x="2237" y="2668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Oval 84"/>
                <p:cNvSpPr>
                  <a:spLocks noChangeArrowheads="1"/>
                </p:cNvSpPr>
                <p:nvPr/>
              </p:nvSpPr>
              <p:spPr bwMode="auto">
                <a:xfrm>
                  <a:off x="2340" y="2550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0" name="Oval 85"/>
                <p:cNvSpPr>
                  <a:spLocks noChangeArrowheads="1"/>
                </p:cNvSpPr>
                <p:nvPr/>
              </p:nvSpPr>
              <p:spPr bwMode="auto">
                <a:xfrm>
                  <a:off x="2314" y="2707"/>
                  <a:ext cx="121" cy="133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1" name="Oval 86"/>
                <p:cNvSpPr>
                  <a:spLocks noChangeArrowheads="1"/>
                </p:cNvSpPr>
                <p:nvPr/>
              </p:nvSpPr>
              <p:spPr bwMode="auto">
                <a:xfrm>
                  <a:off x="2108" y="2786"/>
                  <a:ext cx="121" cy="133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2" name="Oval 87"/>
                <p:cNvSpPr>
                  <a:spLocks noChangeArrowheads="1"/>
                </p:cNvSpPr>
                <p:nvPr/>
              </p:nvSpPr>
              <p:spPr bwMode="auto">
                <a:xfrm>
                  <a:off x="2198" y="2458"/>
                  <a:ext cx="121" cy="132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3" name="Freeform 88"/>
                <p:cNvSpPr>
                  <a:spLocks/>
                </p:cNvSpPr>
                <p:nvPr/>
              </p:nvSpPr>
              <p:spPr bwMode="auto">
                <a:xfrm flipV="1">
                  <a:off x="3092" y="1804"/>
                  <a:ext cx="151" cy="161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4" name="Freeform 89"/>
                <p:cNvSpPr>
                  <a:spLocks/>
                </p:cNvSpPr>
                <p:nvPr/>
              </p:nvSpPr>
              <p:spPr bwMode="auto">
                <a:xfrm flipV="1">
                  <a:off x="3040" y="1660"/>
                  <a:ext cx="151" cy="160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" name="Freeform 90"/>
                <p:cNvSpPr>
                  <a:spLocks/>
                </p:cNvSpPr>
                <p:nvPr/>
              </p:nvSpPr>
              <p:spPr bwMode="auto">
                <a:xfrm flipV="1">
                  <a:off x="3143" y="1962"/>
                  <a:ext cx="151" cy="160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" name="Freeform 91"/>
                <p:cNvSpPr>
                  <a:spLocks/>
                </p:cNvSpPr>
                <p:nvPr/>
              </p:nvSpPr>
              <p:spPr bwMode="auto">
                <a:xfrm flipV="1">
                  <a:off x="3053" y="2028"/>
                  <a:ext cx="151" cy="160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Freeform 92"/>
                <p:cNvSpPr>
                  <a:spLocks/>
                </p:cNvSpPr>
                <p:nvPr/>
              </p:nvSpPr>
              <p:spPr bwMode="auto">
                <a:xfrm flipV="1">
                  <a:off x="3323" y="1712"/>
                  <a:ext cx="152" cy="161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Freeform 93"/>
                <p:cNvSpPr>
                  <a:spLocks/>
                </p:cNvSpPr>
                <p:nvPr/>
              </p:nvSpPr>
              <p:spPr bwMode="auto">
                <a:xfrm flipV="1">
                  <a:off x="3375" y="1962"/>
                  <a:ext cx="151" cy="160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" name="Freeform 94"/>
                <p:cNvSpPr>
                  <a:spLocks/>
                </p:cNvSpPr>
                <p:nvPr/>
              </p:nvSpPr>
              <p:spPr bwMode="auto">
                <a:xfrm flipV="1">
                  <a:off x="3259" y="2185"/>
                  <a:ext cx="151" cy="161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" name="Line 97"/>
                <p:cNvSpPr>
                  <a:spLocks noChangeShapeType="1"/>
                </p:cNvSpPr>
                <p:nvPr/>
              </p:nvSpPr>
              <p:spPr bwMode="auto">
                <a:xfrm>
                  <a:off x="1738" y="3327"/>
                  <a:ext cx="218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1734" y="1020"/>
                  <a:ext cx="1" cy="231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53" name="Group 112"/>
            <p:cNvGrpSpPr>
              <a:grpSpLocks/>
            </p:cNvGrpSpPr>
            <p:nvPr/>
          </p:nvGrpSpPr>
          <p:grpSpPr bwMode="auto">
            <a:xfrm>
              <a:off x="4022" y="1431"/>
              <a:ext cx="337" cy="299"/>
              <a:chOff x="4022" y="1431"/>
              <a:chExt cx="337" cy="299"/>
            </a:xfrm>
          </p:grpSpPr>
          <p:sp>
            <p:nvSpPr>
              <p:cNvPr id="154" name="Oval 104"/>
              <p:cNvSpPr>
                <a:spLocks noChangeArrowheads="1"/>
              </p:cNvSpPr>
              <p:nvPr/>
            </p:nvSpPr>
            <p:spPr bwMode="auto">
              <a:xfrm>
                <a:off x="4022" y="1487"/>
                <a:ext cx="78" cy="83"/>
              </a:xfrm>
              <a:prstGeom prst="ellipse">
                <a:avLst/>
              </a:prstGeom>
              <a:solidFill>
                <a:srgbClr val="FFFFFF"/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05"/>
              <p:cNvSpPr>
                <a:spLocks/>
              </p:cNvSpPr>
              <p:nvPr/>
            </p:nvSpPr>
            <p:spPr bwMode="auto">
              <a:xfrm flipV="1">
                <a:off x="4022" y="1631"/>
                <a:ext cx="98" cy="99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Text Box 110"/>
              <p:cNvSpPr txBox="1">
                <a:spLocks noChangeArrowheads="1"/>
              </p:cNvSpPr>
              <p:nvPr/>
            </p:nvSpPr>
            <p:spPr bwMode="auto">
              <a:xfrm>
                <a:off x="4151" y="1431"/>
                <a:ext cx="20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b="1" dirty="0"/>
                  <a:t>y</a:t>
                </a:r>
                <a:endParaRPr lang="en-US" altLang="en-US" sz="2400" b="1" baseline="-25000" dirty="0"/>
              </a:p>
            </p:txBody>
          </p:sp>
        </p:grpSp>
      </p:grpSp>
      <p:grpSp>
        <p:nvGrpSpPr>
          <p:cNvPr id="205" name="Group 204"/>
          <p:cNvGrpSpPr/>
          <p:nvPr/>
        </p:nvGrpSpPr>
        <p:grpSpPr>
          <a:xfrm>
            <a:off x="4893291" y="1347719"/>
            <a:ext cx="4136409" cy="3524532"/>
            <a:chOff x="4893291" y="1347719"/>
            <a:chExt cx="4136409" cy="3524532"/>
          </a:xfrm>
        </p:grpSpPr>
        <p:sp>
          <p:nvSpPr>
            <p:cNvPr id="206" name="Oval 205"/>
            <p:cNvSpPr/>
            <p:nvPr/>
          </p:nvSpPr>
          <p:spPr>
            <a:xfrm>
              <a:off x="4893291" y="3272051"/>
              <a:ext cx="1676400" cy="15956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Chocolate </a:t>
              </a:r>
              <a:endParaRPr lang="en-US" dirty="0"/>
            </a:p>
          </p:txBody>
        </p:sp>
        <p:sp>
          <p:nvSpPr>
            <p:cNvPr id="207" name="Oval 206"/>
            <p:cNvSpPr/>
            <p:nvPr/>
          </p:nvSpPr>
          <p:spPr>
            <a:xfrm>
              <a:off x="7353300" y="3276600"/>
              <a:ext cx="1676400" cy="15956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Life length</a:t>
              </a:r>
              <a:endParaRPr lang="en-US" dirty="0"/>
            </a:p>
          </p:txBody>
        </p:sp>
        <p:cxnSp>
          <p:nvCxnSpPr>
            <p:cNvPr id="208" name="Straight Arrow Connector 207"/>
            <p:cNvCxnSpPr/>
            <p:nvPr/>
          </p:nvCxnSpPr>
          <p:spPr>
            <a:xfrm>
              <a:off x="6982906" y="2151230"/>
              <a:ext cx="990600" cy="1201570"/>
            </a:xfrm>
            <a:prstGeom prst="straightConnector1">
              <a:avLst/>
            </a:prstGeom>
            <a:ln w="635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 208"/>
            <p:cNvSpPr/>
            <p:nvPr/>
          </p:nvSpPr>
          <p:spPr>
            <a:xfrm>
              <a:off x="6068506" y="1347719"/>
              <a:ext cx="1676400" cy="159565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y = gender</a:t>
              </a:r>
              <a:endParaRPr lang="en-US" sz="2400" dirty="0"/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 flipH="1">
              <a:off x="5992306" y="2752015"/>
              <a:ext cx="381000" cy="600785"/>
            </a:xfrm>
            <a:prstGeom prst="straightConnector1">
              <a:avLst/>
            </a:prstGeom>
            <a:ln w="635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 Box 105"/>
          <p:cNvSpPr txBox="1">
            <a:spLocks noChangeArrowheads="1"/>
          </p:cNvSpPr>
          <p:nvPr/>
        </p:nvSpPr>
        <p:spPr bwMode="auto">
          <a:xfrm>
            <a:off x="1939134" y="5130800"/>
            <a:ext cx="842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CC0000"/>
                </a:solidFill>
              </a:rPr>
              <a:t>Male</a:t>
            </a:r>
          </a:p>
        </p:txBody>
      </p:sp>
      <p:sp>
        <p:nvSpPr>
          <p:cNvPr id="212" name="Text Box 107"/>
          <p:cNvSpPr txBox="1">
            <a:spLocks noChangeArrowheads="1"/>
          </p:cNvSpPr>
          <p:nvPr/>
        </p:nvSpPr>
        <p:spPr bwMode="auto">
          <a:xfrm>
            <a:off x="4495008" y="2479675"/>
            <a:ext cx="1423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33CC33"/>
                </a:solidFill>
              </a:rPr>
              <a:t>Female</a:t>
            </a:r>
          </a:p>
        </p:txBody>
      </p:sp>
    </p:spTree>
    <p:extLst>
      <p:ext uri="{BB962C8B-B14F-4D97-AF65-F5344CB8AC3E}">
        <p14:creationId xmlns:p14="http://schemas.microsoft.com/office/powerpoint/2010/main" val="288792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the data generating process?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4535488" y="2530475"/>
            <a:ext cx="4191000" cy="3592513"/>
            <a:chOff x="2857" y="1594"/>
            <a:chExt cx="2640" cy="2263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3444" y="2014"/>
              <a:ext cx="1353" cy="1377"/>
              <a:chOff x="-236" y="-178"/>
              <a:chExt cx="1353" cy="1377"/>
            </a:xfrm>
          </p:grpSpPr>
          <p:sp>
            <p:nvSpPr>
              <p:cNvPr id="11" name="Oval 4"/>
              <p:cNvSpPr>
                <a:spLocks noChangeArrowheads="1"/>
              </p:cNvSpPr>
              <p:nvPr/>
            </p:nvSpPr>
            <p:spPr bwMode="auto">
              <a:xfrm>
                <a:off x="366" y="96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Oval 5"/>
              <p:cNvSpPr>
                <a:spLocks noChangeArrowheads="1"/>
              </p:cNvSpPr>
              <p:nvPr/>
            </p:nvSpPr>
            <p:spPr bwMode="auto">
              <a:xfrm>
                <a:off x="89" y="831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Oval 6"/>
              <p:cNvSpPr>
                <a:spLocks noChangeArrowheads="1"/>
              </p:cNvSpPr>
              <p:nvPr/>
            </p:nvSpPr>
            <p:spPr bwMode="auto">
              <a:xfrm>
                <a:off x="220" y="1083"/>
                <a:ext cx="116" cy="116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Oval 7"/>
              <p:cNvSpPr>
                <a:spLocks noChangeArrowheads="1"/>
              </p:cNvSpPr>
              <p:nvPr/>
            </p:nvSpPr>
            <p:spPr bwMode="auto">
              <a:xfrm>
                <a:off x="11" y="1021"/>
                <a:ext cx="116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Oval 8"/>
              <p:cNvSpPr>
                <a:spLocks noChangeArrowheads="1"/>
              </p:cNvSpPr>
              <p:nvPr/>
            </p:nvSpPr>
            <p:spPr bwMode="auto">
              <a:xfrm>
                <a:off x="-202" y="583"/>
                <a:ext cx="118" cy="116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Oval 9"/>
              <p:cNvSpPr>
                <a:spLocks noChangeArrowheads="1"/>
              </p:cNvSpPr>
              <p:nvPr/>
            </p:nvSpPr>
            <p:spPr bwMode="auto">
              <a:xfrm>
                <a:off x="-236" y="470"/>
                <a:ext cx="117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Oval 10"/>
              <p:cNvSpPr>
                <a:spLocks noChangeArrowheads="1"/>
              </p:cNvSpPr>
              <p:nvPr/>
            </p:nvSpPr>
            <p:spPr bwMode="auto">
              <a:xfrm>
                <a:off x="269" y="681"/>
                <a:ext cx="116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Oval 11"/>
              <p:cNvSpPr>
                <a:spLocks noChangeArrowheads="1"/>
              </p:cNvSpPr>
              <p:nvPr/>
            </p:nvSpPr>
            <p:spPr bwMode="auto">
              <a:xfrm>
                <a:off x="284" y="907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Oval 12"/>
              <p:cNvSpPr>
                <a:spLocks noChangeArrowheads="1"/>
              </p:cNvSpPr>
              <p:nvPr/>
            </p:nvSpPr>
            <p:spPr bwMode="auto">
              <a:xfrm>
                <a:off x="374" y="511"/>
                <a:ext cx="116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Oval 13"/>
              <p:cNvSpPr>
                <a:spLocks noChangeArrowheads="1"/>
              </p:cNvSpPr>
              <p:nvPr/>
            </p:nvSpPr>
            <p:spPr bwMode="auto">
              <a:xfrm>
                <a:off x="477" y="789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Oval 14"/>
              <p:cNvSpPr>
                <a:spLocks noChangeArrowheads="1"/>
              </p:cNvSpPr>
              <p:nvPr/>
            </p:nvSpPr>
            <p:spPr bwMode="auto">
              <a:xfrm>
                <a:off x="213" y="466"/>
                <a:ext cx="113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Oval 15"/>
              <p:cNvSpPr>
                <a:spLocks noChangeArrowheads="1"/>
              </p:cNvSpPr>
              <p:nvPr/>
            </p:nvSpPr>
            <p:spPr bwMode="auto">
              <a:xfrm>
                <a:off x="34" y="472"/>
                <a:ext cx="117" cy="11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Oval 16"/>
              <p:cNvSpPr>
                <a:spLocks noChangeArrowheads="1"/>
              </p:cNvSpPr>
              <p:nvPr/>
            </p:nvSpPr>
            <p:spPr bwMode="auto">
              <a:xfrm>
                <a:off x="18" y="275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Oval 17"/>
              <p:cNvSpPr>
                <a:spLocks noChangeArrowheads="1"/>
              </p:cNvSpPr>
              <p:nvPr/>
            </p:nvSpPr>
            <p:spPr bwMode="auto">
              <a:xfrm>
                <a:off x="-184" y="792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Oval 18"/>
              <p:cNvSpPr>
                <a:spLocks noChangeArrowheads="1"/>
              </p:cNvSpPr>
              <p:nvPr/>
            </p:nvSpPr>
            <p:spPr bwMode="auto">
              <a:xfrm>
                <a:off x="-83" y="125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Oval 19"/>
              <p:cNvSpPr>
                <a:spLocks noChangeArrowheads="1"/>
              </p:cNvSpPr>
              <p:nvPr/>
            </p:nvSpPr>
            <p:spPr bwMode="auto">
              <a:xfrm>
                <a:off x="619" y="1013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Oval 20"/>
              <p:cNvSpPr>
                <a:spLocks noChangeArrowheads="1"/>
              </p:cNvSpPr>
              <p:nvPr/>
            </p:nvSpPr>
            <p:spPr bwMode="auto">
              <a:xfrm>
                <a:off x="-58" y="872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Oval 21"/>
              <p:cNvSpPr>
                <a:spLocks noChangeArrowheads="1"/>
              </p:cNvSpPr>
              <p:nvPr/>
            </p:nvSpPr>
            <p:spPr bwMode="auto">
              <a:xfrm>
                <a:off x="125" y="669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Oval 22"/>
              <p:cNvSpPr>
                <a:spLocks noChangeArrowheads="1"/>
              </p:cNvSpPr>
              <p:nvPr/>
            </p:nvSpPr>
            <p:spPr bwMode="auto">
              <a:xfrm>
                <a:off x="-20" y="613"/>
                <a:ext cx="118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Oval 23"/>
              <p:cNvSpPr>
                <a:spLocks noChangeArrowheads="1"/>
              </p:cNvSpPr>
              <p:nvPr/>
            </p:nvSpPr>
            <p:spPr bwMode="auto">
              <a:xfrm>
                <a:off x="-184" y="974"/>
                <a:ext cx="118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Oval 24"/>
              <p:cNvSpPr>
                <a:spLocks noChangeArrowheads="1"/>
              </p:cNvSpPr>
              <p:nvPr/>
            </p:nvSpPr>
            <p:spPr bwMode="auto">
              <a:xfrm>
                <a:off x="-161" y="315"/>
                <a:ext cx="118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Oval 25"/>
              <p:cNvSpPr>
                <a:spLocks noChangeArrowheads="1"/>
              </p:cNvSpPr>
              <p:nvPr/>
            </p:nvSpPr>
            <p:spPr bwMode="auto">
              <a:xfrm>
                <a:off x="499" y="18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Oval 26"/>
              <p:cNvSpPr>
                <a:spLocks noChangeArrowheads="1"/>
              </p:cNvSpPr>
              <p:nvPr/>
            </p:nvSpPr>
            <p:spPr bwMode="auto">
              <a:xfrm>
                <a:off x="733" y="72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Oval 27"/>
              <p:cNvSpPr>
                <a:spLocks noChangeArrowheads="1"/>
              </p:cNvSpPr>
              <p:nvPr/>
            </p:nvSpPr>
            <p:spPr bwMode="auto">
              <a:xfrm>
                <a:off x="916" y="753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Oval 28"/>
              <p:cNvSpPr>
                <a:spLocks noChangeArrowheads="1"/>
              </p:cNvSpPr>
              <p:nvPr/>
            </p:nvSpPr>
            <p:spPr bwMode="auto">
              <a:xfrm>
                <a:off x="0" y="676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Oval 29"/>
              <p:cNvSpPr>
                <a:spLocks noChangeArrowheads="1"/>
              </p:cNvSpPr>
              <p:nvPr/>
            </p:nvSpPr>
            <p:spPr bwMode="auto">
              <a:xfrm>
                <a:off x="296" y="296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Oval 30"/>
              <p:cNvSpPr>
                <a:spLocks noChangeArrowheads="1"/>
              </p:cNvSpPr>
              <p:nvPr/>
            </p:nvSpPr>
            <p:spPr bwMode="auto">
              <a:xfrm>
                <a:off x="136" y="52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Oval 31"/>
              <p:cNvSpPr>
                <a:spLocks noChangeArrowheads="1"/>
              </p:cNvSpPr>
              <p:nvPr/>
            </p:nvSpPr>
            <p:spPr bwMode="auto">
              <a:xfrm>
                <a:off x="64" y="-57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Oval 32"/>
              <p:cNvSpPr>
                <a:spLocks noChangeArrowheads="1"/>
              </p:cNvSpPr>
              <p:nvPr/>
            </p:nvSpPr>
            <p:spPr bwMode="auto">
              <a:xfrm>
                <a:off x="564" y="60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Oval 33"/>
              <p:cNvSpPr>
                <a:spLocks noChangeArrowheads="1"/>
              </p:cNvSpPr>
              <p:nvPr/>
            </p:nvSpPr>
            <p:spPr bwMode="auto">
              <a:xfrm>
                <a:off x="392" y="10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Oval 34"/>
              <p:cNvSpPr>
                <a:spLocks noChangeArrowheads="1"/>
              </p:cNvSpPr>
              <p:nvPr/>
            </p:nvSpPr>
            <p:spPr bwMode="auto">
              <a:xfrm>
                <a:off x="404" y="-57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Oval 35"/>
              <p:cNvSpPr>
                <a:spLocks noChangeArrowheads="1"/>
              </p:cNvSpPr>
              <p:nvPr/>
            </p:nvSpPr>
            <p:spPr bwMode="auto">
              <a:xfrm>
                <a:off x="524" y="-17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Oval 36"/>
              <p:cNvSpPr>
                <a:spLocks noChangeArrowheads="1"/>
              </p:cNvSpPr>
              <p:nvPr/>
            </p:nvSpPr>
            <p:spPr bwMode="auto">
              <a:xfrm>
                <a:off x="640" y="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Oval 37"/>
              <p:cNvSpPr>
                <a:spLocks noChangeArrowheads="1"/>
              </p:cNvSpPr>
              <p:nvPr/>
            </p:nvSpPr>
            <p:spPr bwMode="auto">
              <a:xfrm>
                <a:off x="628" y="16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Oval 38"/>
              <p:cNvSpPr>
                <a:spLocks noChangeArrowheads="1"/>
              </p:cNvSpPr>
              <p:nvPr/>
            </p:nvSpPr>
            <p:spPr bwMode="auto">
              <a:xfrm>
                <a:off x="840" y="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Oval 39"/>
              <p:cNvSpPr>
                <a:spLocks noChangeArrowheads="1"/>
              </p:cNvSpPr>
              <p:nvPr/>
            </p:nvSpPr>
            <p:spPr bwMode="auto">
              <a:xfrm>
                <a:off x="552" y="50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Oval 40"/>
              <p:cNvSpPr>
                <a:spLocks noChangeArrowheads="1"/>
              </p:cNvSpPr>
              <p:nvPr/>
            </p:nvSpPr>
            <p:spPr bwMode="auto">
              <a:xfrm>
                <a:off x="580" y="38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Oval 41"/>
              <p:cNvSpPr>
                <a:spLocks noChangeArrowheads="1"/>
              </p:cNvSpPr>
              <p:nvPr/>
            </p:nvSpPr>
            <p:spPr bwMode="auto">
              <a:xfrm>
                <a:off x="712" y="34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Oval 42"/>
              <p:cNvSpPr>
                <a:spLocks noChangeArrowheads="1"/>
              </p:cNvSpPr>
              <p:nvPr/>
            </p:nvSpPr>
            <p:spPr bwMode="auto">
              <a:xfrm>
                <a:off x="844" y="28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Oval 43"/>
              <p:cNvSpPr>
                <a:spLocks noChangeArrowheads="1"/>
              </p:cNvSpPr>
              <p:nvPr/>
            </p:nvSpPr>
            <p:spPr bwMode="auto">
              <a:xfrm>
                <a:off x="788" y="14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Oval 44"/>
              <p:cNvSpPr>
                <a:spLocks noChangeArrowheads="1"/>
              </p:cNvSpPr>
              <p:nvPr/>
            </p:nvSpPr>
            <p:spPr bwMode="auto">
              <a:xfrm>
                <a:off x="936" y="16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Oval 45"/>
              <p:cNvSpPr>
                <a:spLocks noChangeArrowheads="1"/>
              </p:cNvSpPr>
              <p:nvPr/>
            </p:nvSpPr>
            <p:spPr bwMode="auto">
              <a:xfrm>
                <a:off x="840" y="456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Oval 46"/>
              <p:cNvSpPr>
                <a:spLocks noChangeArrowheads="1"/>
              </p:cNvSpPr>
              <p:nvPr/>
            </p:nvSpPr>
            <p:spPr bwMode="auto">
              <a:xfrm>
                <a:off x="1000" y="50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" name="Text Box 47"/>
            <p:cNvSpPr txBox="1">
              <a:spLocks noChangeArrowheads="1"/>
            </p:cNvSpPr>
            <p:nvPr/>
          </p:nvSpPr>
          <p:spPr bwMode="auto">
            <a:xfrm>
              <a:off x="2857" y="1594"/>
              <a:ext cx="485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 sz="2000" b="1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>
                  <a:solidFill>
                    <a:srgbClr val="000000"/>
                  </a:solidFill>
                  <a:latin typeface="Arial" pitchFamily="34" charset="0"/>
                </a:rPr>
                <a:t>2</a:t>
              </a:r>
            </a:p>
            <a:p>
              <a:pPr eaLnBrk="0" hangingPunct="0"/>
              <a:endParaRPr lang="en-US" altLang="en-US" sz="2000" b="1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" name="Text Box 48"/>
            <p:cNvSpPr txBox="1">
              <a:spLocks noChangeArrowheads="1"/>
            </p:cNvSpPr>
            <p:nvPr/>
          </p:nvSpPr>
          <p:spPr bwMode="auto">
            <a:xfrm>
              <a:off x="5012" y="3607"/>
              <a:ext cx="48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 sz="2000" b="1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>
                  <a:solidFill>
                    <a:srgbClr val="000000"/>
                  </a:solidFill>
                  <a:latin typeface="Arial" pitchFamily="34" charset="0"/>
                </a:rPr>
                <a:t>1</a:t>
              </a:r>
            </a:p>
          </p:txBody>
        </p:sp>
        <p:sp>
          <p:nvSpPr>
            <p:cNvPr id="9" name="Line 49"/>
            <p:cNvSpPr>
              <a:spLocks noChangeShapeType="1"/>
            </p:cNvSpPr>
            <p:nvPr/>
          </p:nvSpPr>
          <p:spPr bwMode="auto">
            <a:xfrm>
              <a:off x="3136" y="3632"/>
              <a:ext cx="212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50"/>
            <p:cNvSpPr>
              <a:spLocks noChangeShapeType="1"/>
            </p:cNvSpPr>
            <p:nvPr/>
          </p:nvSpPr>
          <p:spPr bwMode="auto">
            <a:xfrm flipV="1">
              <a:off x="3132" y="1639"/>
              <a:ext cx="1" cy="199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857875" y="6096000"/>
            <a:ext cx="2828925" cy="523220"/>
            <a:chOff x="5857875" y="6096000"/>
            <a:chExt cx="2828925" cy="523220"/>
          </a:xfrm>
        </p:grpSpPr>
        <p:sp>
          <p:nvSpPr>
            <p:cNvPr id="107" name="Line 103"/>
            <p:cNvSpPr>
              <a:spLocks noChangeShapeType="1"/>
            </p:cNvSpPr>
            <p:nvPr/>
          </p:nvSpPr>
          <p:spPr bwMode="auto">
            <a:xfrm>
              <a:off x="6336610" y="6546850"/>
              <a:ext cx="36899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Text Box 102"/>
            <p:cNvSpPr txBox="1">
              <a:spLocks noChangeArrowheads="1"/>
            </p:cNvSpPr>
            <p:nvPr/>
          </p:nvSpPr>
          <p:spPr bwMode="auto">
            <a:xfrm>
              <a:off x="5857875" y="6096000"/>
              <a:ext cx="2828925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b="1" dirty="0" smtClean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800" b="1" baseline="-25000" dirty="0" smtClean="0">
                  <a:solidFill>
                    <a:srgbClr val="000000"/>
                  </a:solidFill>
                  <a:latin typeface="Arial" pitchFamily="34" charset="0"/>
                </a:rPr>
                <a:t>1</a:t>
              </a:r>
              <a:r>
                <a:rPr lang="en-US" altLang="en-US" sz="2800" b="1" baseline="-25000" dirty="0" smtClean="0"/>
                <a:t>   </a:t>
              </a:r>
              <a:r>
                <a:rPr lang="en-US" altLang="en-US" sz="2800" b="1" dirty="0" smtClean="0"/>
                <a:t>|  </a:t>
              </a:r>
              <a:r>
                <a:rPr lang="en-US" altLang="en-US" sz="2800" b="1" dirty="0" smtClean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800" b="1" baseline="-25000" dirty="0" smtClean="0">
                  <a:solidFill>
                    <a:srgbClr val="000000"/>
                  </a:solidFill>
                  <a:latin typeface="Arial" pitchFamily="34" charset="0"/>
                </a:rPr>
                <a:t>2</a:t>
              </a:r>
              <a:r>
                <a:rPr lang="en-US" altLang="en-US" sz="2800" b="1" dirty="0" smtClean="0"/>
                <a:t> </a:t>
              </a:r>
              <a:endParaRPr lang="en-US" altLang="en-US" sz="2800" b="1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4741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 must be a consequence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19</a:t>
            </a:fld>
            <a:endParaRPr lang="en-US"/>
          </a:p>
        </p:txBody>
      </p:sp>
      <p:sp>
        <p:nvSpPr>
          <p:cNvPr id="109" name="Rectangle 50"/>
          <p:cNvSpPr>
            <a:spLocks noChangeArrowheads="1"/>
          </p:cNvSpPr>
          <p:nvPr/>
        </p:nvSpPr>
        <p:spPr bwMode="auto">
          <a:xfrm>
            <a:off x="4972051" y="1981200"/>
            <a:ext cx="4095749" cy="3794126"/>
          </a:xfrm>
          <a:prstGeom prst="rect">
            <a:avLst/>
          </a:prstGeom>
          <a:solidFill>
            <a:srgbClr val="FFFFCC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4535488" y="2530475"/>
            <a:ext cx="4191000" cy="3592513"/>
            <a:chOff x="2857" y="1594"/>
            <a:chExt cx="2640" cy="2263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3444" y="2014"/>
              <a:ext cx="1353" cy="1377"/>
              <a:chOff x="-236" y="-178"/>
              <a:chExt cx="1353" cy="1377"/>
            </a:xfrm>
          </p:grpSpPr>
          <p:sp>
            <p:nvSpPr>
              <p:cNvPr id="11" name="Oval 4"/>
              <p:cNvSpPr>
                <a:spLocks noChangeArrowheads="1"/>
              </p:cNvSpPr>
              <p:nvPr/>
            </p:nvSpPr>
            <p:spPr bwMode="auto">
              <a:xfrm>
                <a:off x="366" y="96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Oval 5"/>
              <p:cNvSpPr>
                <a:spLocks noChangeArrowheads="1"/>
              </p:cNvSpPr>
              <p:nvPr/>
            </p:nvSpPr>
            <p:spPr bwMode="auto">
              <a:xfrm>
                <a:off x="89" y="831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Oval 6"/>
              <p:cNvSpPr>
                <a:spLocks noChangeArrowheads="1"/>
              </p:cNvSpPr>
              <p:nvPr/>
            </p:nvSpPr>
            <p:spPr bwMode="auto">
              <a:xfrm>
                <a:off x="220" y="1083"/>
                <a:ext cx="116" cy="116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Oval 7"/>
              <p:cNvSpPr>
                <a:spLocks noChangeArrowheads="1"/>
              </p:cNvSpPr>
              <p:nvPr/>
            </p:nvSpPr>
            <p:spPr bwMode="auto">
              <a:xfrm>
                <a:off x="11" y="1021"/>
                <a:ext cx="116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Oval 8"/>
              <p:cNvSpPr>
                <a:spLocks noChangeArrowheads="1"/>
              </p:cNvSpPr>
              <p:nvPr/>
            </p:nvSpPr>
            <p:spPr bwMode="auto">
              <a:xfrm>
                <a:off x="-202" y="583"/>
                <a:ext cx="118" cy="116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Oval 9"/>
              <p:cNvSpPr>
                <a:spLocks noChangeArrowheads="1"/>
              </p:cNvSpPr>
              <p:nvPr/>
            </p:nvSpPr>
            <p:spPr bwMode="auto">
              <a:xfrm>
                <a:off x="-236" y="470"/>
                <a:ext cx="117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Oval 10"/>
              <p:cNvSpPr>
                <a:spLocks noChangeArrowheads="1"/>
              </p:cNvSpPr>
              <p:nvPr/>
            </p:nvSpPr>
            <p:spPr bwMode="auto">
              <a:xfrm>
                <a:off x="269" y="681"/>
                <a:ext cx="116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Oval 11"/>
              <p:cNvSpPr>
                <a:spLocks noChangeArrowheads="1"/>
              </p:cNvSpPr>
              <p:nvPr/>
            </p:nvSpPr>
            <p:spPr bwMode="auto">
              <a:xfrm>
                <a:off x="284" y="907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Oval 12"/>
              <p:cNvSpPr>
                <a:spLocks noChangeArrowheads="1"/>
              </p:cNvSpPr>
              <p:nvPr/>
            </p:nvSpPr>
            <p:spPr bwMode="auto">
              <a:xfrm>
                <a:off x="374" y="511"/>
                <a:ext cx="116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Oval 13"/>
              <p:cNvSpPr>
                <a:spLocks noChangeArrowheads="1"/>
              </p:cNvSpPr>
              <p:nvPr/>
            </p:nvSpPr>
            <p:spPr bwMode="auto">
              <a:xfrm>
                <a:off x="477" y="789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Oval 14"/>
              <p:cNvSpPr>
                <a:spLocks noChangeArrowheads="1"/>
              </p:cNvSpPr>
              <p:nvPr/>
            </p:nvSpPr>
            <p:spPr bwMode="auto">
              <a:xfrm>
                <a:off x="213" y="466"/>
                <a:ext cx="113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Oval 15"/>
              <p:cNvSpPr>
                <a:spLocks noChangeArrowheads="1"/>
              </p:cNvSpPr>
              <p:nvPr/>
            </p:nvSpPr>
            <p:spPr bwMode="auto">
              <a:xfrm>
                <a:off x="34" y="472"/>
                <a:ext cx="117" cy="11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Oval 16"/>
              <p:cNvSpPr>
                <a:spLocks noChangeArrowheads="1"/>
              </p:cNvSpPr>
              <p:nvPr/>
            </p:nvSpPr>
            <p:spPr bwMode="auto">
              <a:xfrm>
                <a:off x="18" y="275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Oval 17"/>
              <p:cNvSpPr>
                <a:spLocks noChangeArrowheads="1"/>
              </p:cNvSpPr>
              <p:nvPr/>
            </p:nvSpPr>
            <p:spPr bwMode="auto">
              <a:xfrm>
                <a:off x="-184" y="792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Oval 18"/>
              <p:cNvSpPr>
                <a:spLocks noChangeArrowheads="1"/>
              </p:cNvSpPr>
              <p:nvPr/>
            </p:nvSpPr>
            <p:spPr bwMode="auto">
              <a:xfrm>
                <a:off x="-83" y="125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Oval 19"/>
              <p:cNvSpPr>
                <a:spLocks noChangeArrowheads="1"/>
              </p:cNvSpPr>
              <p:nvPr/>
            </p:nvSpPr>
            <p:spPr bwMode="auto">
              <a:xfrm>
                <a:off x="619" y="1013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Oval 20"/>
              <p:cNvSpPr>
                <a:spLocks noChangeArrowheads="1"/>
              </p:cNvSpPr>
              <p:nvPr/>
            </p:nvSpPr>
            <p:spPr bwMode="auto">
              <a:xfrm>
                <a:off x="-58" y="872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Oval 21"/>
              <p:cNvSpPr>
                <a:spLocks noChangeArrowheads="1"/>
              </p:cNvSpPr>
              <p:nvPr/>
            </p:nvSpPr>
            <p:spPr bwMode="auto">
              <a:xfrm>
                <a:off x="125" y="669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Oval 22"/>
              <p:cNvSpPr>
                <a:spLocks noChangeArrowheads="1"/>
              </p:cNvSpPr>
              <p:nvPr/>
            </p:nvSpPr>
            <p:spPr bwMode="auto">
              <a:xfrm>
                <a:off x="-20" y="613"/>
                <a:ext cx="118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Oval 23"/>
              <p:cNvSpPr>
                <a:spLocks noChangeArrowheads="1"/>
              </p:cNvSpPr>
              <p:nvPr/>
            </p:nvSpPr>
            <p:spPr bwMode="auto">
              <a:xfrm>
                <a:off x="-184" y="974"/>
                <a:ext cx="118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Oval 24"/>
              <p:cNvSpPr>
                <a:spLocks noChangeArrowheads="1"/>
              </p:cNvSpPr>
              <p:nvPr/>
            </p:nvSpPr>
            <p:spPr bwMode="auto">
              <a:xfrm>
                <a:off x="-161" y="315"/>
                <a:ext cx="118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Oval 25"/>
              <p:cNvSpPr>
                <a:spLocks noChangeArrowheads="1"/>
              </p:cNvSpPr>
              <p:nvPr/>
            </p:nvSpPr>
            <p:spPr bwMode="auto">
              <a:xfrm>
                <a:off x="499" y="18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Oval 26"/>
              <p:cNvSpPr>
                <a:spLocks noChangeArrowheads="1"/>
              </p:cNvSpPr>
              <p:nvPr/>
            </p:nvSpPr>
            <p:spPr bwMode="auto">
              <a:xfrm>
                <a:off x="733" y="72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Oval 27"/>
              <p:cNvSpPr>
                <a:spLocks noChangeArrowheads="1"/>
              </p:cNvSpPr>
              <p:nvPr/>
            </p:nvSpPr>
            <p:spPr bwMode="auto">
              <a:xfrm>
                <a:off x="916" y="753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Oval 28"/>
              <p:cNvSpPr>
                <a:spLocks noChangeArrowheads="1"/>
              </p:cNvSpPr>
              <p:nvPr/>
            </p:nvSpPr>
            <p:spPr bwMode="auto">
              <a:xfrm>
                <a:off x="0" y="676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Oval 29"/>
              <p:cNvSpPr>
                <a:spLocks noChangeArrowheads="1"/>
              </p:cNvSpPr>
              <p:nvPr/>
            </p:nvSpPr>
            <p:spPr bwMode="auto">
              <a:xfrm>
                <a:off x="296" y="296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Oval 30"/>
              <p:cNvSpPr>
                <a:spLocks noChangeArrowheads="1"/>
              </p:cNvSpPr>
              <p:nvPr/>
            </p:nvSpPr>
            <p:spPr bwMode="auto">
              <a:xfrm>
                <a:off x="136" y="52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Oval 31"/>
              <p:cNvSpPr>
                <a:spLocks noChangeArrowheads="1"/>
              </p:cNvSpPr>
              <p:nvPr/>
            </p:nvSpPr>
            <p:spPr bwMode="auto">
              <a:xfrm>
                <a:off x="64" y="-57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Oval 32"/>
              <p:cNvSpPr>
                <a:spLocks noChangeArrowheads="1"/>
              </p:cNvSpPr>
              <p:nvPr/>
            </p:nvSpPr>
            <p:spPr bwMode="auto">
              <a:xfrm>
                <a:off x="564" y="60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Oval 33"/>
              <p:cNvSpPr>
                <a:spLocks noChangeArrowheads="1"/>
              </p:cNvSpPr>
              <p:nvPr/>
            </p:nvSpPr>
            <p:spPr bwMode="auto">
              <a:xfrm>
                <a:off x="392" y="10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Oval 34"/>
              <p:cNvSpPr>
                <a:spLocks noChangeArrowheads="1"/>
              </p:cNvSpPr>
              <p:nvPr/>
            </p:nvSpPr>
            <p:spPr bwMode="auto">
              <a:xfrm>
                <a:off x="404" y="-57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Oval 35"/>
              <p:cNvSpPr>
                <a:spLocks noChangeArrowheads="1"/>
              </p:cNvSpPr>
              <p:nvPr/>
            </p:nvSpPr>
            <p:spPr bwMode="auto">
              <a:xfrm>
                <a:off x="524" y="-17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Oval 36"/>
              <p:cNvSpPr>
                <a:spLocks noChangeArrowheads="1"/>
              </p:cNvSpPr>
              <p:nvPr/>
            </p:nvSpPr>
            <p:spPr bwMode="auto">
              <a:xfrm>
                <a:off x="640" y="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Oval 37"/>
              <p:cNvSpPr>
                <a:spLocks noChangeArrowheads="1"/>
              </p:cNvSpPr>
              <p:nvPr/>
            </p:nvSpPr>
            <p:spPr bwMode="auto">
              <a:xfrm>
                <a:off x="628" y="16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Oval 38"/>
              <p:cNvSpPr>
                <a:spLocks noChangeArrowheads="1"/>
              </p:cNvSpPr>
              <p:nvPr/>
            </p:nvSpPr>
            <p:spPr bwMode="auto">
              <a:xfrm>
                <a:off x="840" y="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Oval 39"/>
              <p:cNvSpPr>
                <a:spLocks noChangeArrowheads="1"/>
              </p:cNvSpPr>
              <p:nvPr/>
            </p:nvSpPr>
            <p:spPr bwMode="auto">
              <a:xfrm>
                <a:off x="552" y="50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Oval 40"/>
              <p:cNvSpPr>
                <a:spLocks noChangeArrowheads="1"/>
              </p:cNvSpPr>
              <p:nvPr/>
            </p:nvSpPr>
            <p:spPr bwMode="auto">
              <a:xfrm>
                <a:off x="580" y="38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Oval 41"/>
              <p:cNvSpPr>
                <a:spLocks noChangeArrowheads="1"/>
              </p:cNvSpPr>
              <p:nvPr/>
            </p:nvSpPr>
            <p:spPr bwMode="auto">
              <a:xfrm>
                <a:off x="712" y="34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Oval 42"/>
              <p:cNvSpPr>
                <a:spLocks noChangeArrowheads="1"/>
              </p:cNvSpPr>
              <p:nvPr/>
            </p:nvSpPr>
            <p:spPr bwMode="auto">
              <a:xfrm>
                <a:off x="844" y="28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Oval 43"/>
              <p:cNvSpPr>
                <a:spLocks noChangeArrowheads="1"/>
              </p:cNvSpPr>
              <p:nvPr/>
            </p:nvSpPr>
            <p:spPr bwMode="auto">
              <a:xfrm>
                <a:off x="788" y="14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Oval 44"/>
              <p:cNvSpPr>
                <a:spLocks noChangeArrowheads="1"/>
              </p:cNvSpPr>
              <p:nvPr/>
            </p:nvSpPr>
            <p:spPr bwMode="auto">
              <a:xfrm>
                <a:off x="936" y="16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Oval 45"/>
              <p:cNvSpPr>
                <a:spLocks noChangeArrowheads="1"/>
              </p:cNvSpPr>
              <p:nvPr/>
            </p:nvSpPr>
            <p:spPr bwMode="auto">
              <a:xfrm>
                <a:off x="840" y="456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Oval 46"/>
              <p:cNvSpPr>
                <a:spLocks noChangeArrowheads="1"/>
              </p:cNvSpPr>
              <p:nvPr/>
            </p:nvSpPr>
            <p:spPr bwMode="auto">
              <a:xfrm>
                <a:off x="1000" y="50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" name="Text Box 47"/>
            <p:cNvSpPr txBox="1">
              <a:spLocks noChangeArrowheads="1"/>
            </p:cNvSpPr>
            <p:nvPr/>
          </p:nvSpPr>
          <p:spPr bwMode="auto">
            <a:xfrm>
              <a:off x="2857" y="1594"/>
              <a:ext cx="485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 sz="2000" b="1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>
                  <a:solidFill>
                    <a:srgbClr val="000000"/>
                  </a:solidFill>
                  <a:latin typeface="Arial" pitchFamily="34" charset="0"/>
                </a:rPr>
                <a:t>2</a:t>
              </a:r>
            </a:p>
            <a:p>
              <a:pPr eaLnBrk="0" hangingPunct="0"/>
              <a:endParaRPr lang="en-US" altLang="en-US" sz="2000" b="1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" name="Text Box 48"/>
            <p:cNvSpPr txBox="1">
              <a:spLocks noChangeArrowheads="1"/>
            </p:cNvSpPr>
            <p:nvPr/>
          </p:nvSpPr>
          <p:spPr bwMode="auto">
            <a:xfrm>
              <a:off x="5012" y="3607"/>
              <a:ext cx="48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 sz="2000" b="1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>
                  <a:solidFill>
                    <a:srgbClr val="000000"/>
                  </a:solidFill>
                  <a:latin typeface="Arial" pitchFamily="34" charset="0"/>
                </a:rPr>
                <a:t>1</a:t>
              </a:r>
            </a:p>
          </p:txBody>
        </p:sp>
        <p:sp>
          <p:nvSpPr>
            <p:cNvPr id="9" name="Line 49"/>
            <p:cNvSpPr>
              <a:spLocks noChangeShapeType="1"/>
            </p:cNvSpPr>
            <p:nvPr/>
          </p:nvSpPr>
          <p:spPr bwMode="auto">
            <a:xfrm>
              <a:off x="3136" y="3632"/>
              <a:ext cx="212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50"/>
            <p:cNvSpPr>
              <a:spLocks noChangeShapeType="1"/>
            </p:cNvSpPr>
            <p:nvPr/>
          </p:nvSpPr>
          <p:spPr bwMode="auto">
            <a:xfrm flipV="1">
              <a:off x="3132" y="1639"/>
              <a:ext cx="1" cy="199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4" name="Group 167"/>
          <p:cNvGrpSpPr>
            <a:grpSpLocks/>
          </p:cNvGrpSpPr>
          <p:nvPr/>
        </p:nvGrpSpPr>
        <p:grpSpPr bwMode="auto">
          <a:xfrm>
            <a:off x="5208588" y="2058988"/>
            <a:ext cx="2657475" cy="3575050"/>
            <a:chOff x="3281" y="1297"/>
            <a:chExt cx="1674" cy="2252"/>
          </a:xfrm>
        </p:grpSpPr>
        <p:grpSp>
          <p:nvGrpSpPr>
            <p:cNvPr id="55" name="Group 163"/>
            <p:cNvGrpSpPr>
              <a:grpSpLocks/>
            </p:cNvGrpSpPr>
            <p:nvPr/>
          </p:nvGrpSpPr>
          <p:grpSpPr bwMode="auto">
            <a:xfrm>
              <a:off x="3281" y="1885"/>
              <a:ext cx="1674" cy="1664"/>
              <a:chOff x="3281" y="1885"/>
              <a:chExt cx="1674" cy="1664"/>
            </a:xfrm>
          </p:grpSpPr>
          <p:grpSp>
            <p:nvGrpSpPr>
              <p:cNvPr id="59" name="Group 113"/>
              <p:cNvGrpSpPr>
                <a:grpSpLocks/>
              </p:cNvGrpSpPr>
              <p:nvPr/>
            </p:nvGrpSpPr>
            <p:grpSpPr bwMode="auto">
              <a:xfrm>
                <a:off x="3281" y="1885"/>
                <a:ext cx="1674" cy="1664"/>
                <a:chOff x="3281" y="1885"/>
                <a:chExt cx="1674" cy="1664"/>
              </a:xfrm>
            </p:grpSpPr>
            <p:grpSp>
              <p:nvGrpSpPr>
                <p:cNvPr id="63" name="Group 114"/>
                <p:cNvGrpSpPr>
                  <a:grpSpLocks/>
                </p:cNvGrpSpPr>
                <p:nvPr/>
              </p:nvGrpSpPr>
              <p:grpSpPr bwMode="auto">
                <a:xfrm>
                  <a:off x="3444" y="2012"/>
                  <a:ext cx="1365" cy="1378"/>
                  <a:chOff x="3444" y="2012"/>
                  <a:chExt cx="1365" cy="1378"/>
                </a:xfrm>
              </p:grpSpPr>
              <p:sp>
                <p:nvSpPr>
                  <p:cNvPr id="65" name="Oval 115"/>
                  <p:cNvSpPr>
                    <a:spLocks noChangeArrowheads="1"/>
                  </p:cNvSpPr>
                  <p:nvPr/>
                </p:nvSpPr>
                <p:spPr bwMode="auto">
                  <a:xfrm>
                    <a:off x="4046" y="3151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6" name="Oval 116"/>
                  <p:cNvSpPr>
                    <a:spLocks noChangeArrowheads="1"/>
                  </p:cNvSpPr>
                  <p:nvPr/>
                </p:nvSpPr>
                <p:spPr bwMode="auto">
                  <a:xfrm>
                    <a:off x="3769" y="3022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" name="Oval 117"/>
                  <p:cNvSpPr>
                    <a:spLocks noChangeArrowheads="1"/>
                  </p:cNvSpPr>
                  <p:nvPr/>
                </p:nvSpPr>
                <p:spPr bwMode="auto">
                  <a:xfrm>
                    <a:off x="3900" y="3274"/>
                    <a:ext cx="116" cy="116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8" name="Oval 118"/>
                  <p:cNvSpPr>
                    <a:spLocks noChangeArrowheads="1"/>
                  </p:cNvSpPr>
                  <p:nvPr/>
                </p:nvSpPr>
                <p:spPr bwMode="auto">
                  <a:xfrm>
                    <a:off x="3691" y="3212"/>
                    <a:ext cx="116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9" name="Oval 119"/>
                  <p:cNvSpPr>
                    <a:spLocks noChangeArrowheads="1"/>
                  </p:cNvSpPr>
                  <p:nvPr/>
                </p:nvSpPr>
                <p:spPr bwMode="auto">
                  <a:xfrm>
                    <a:off x="3478" y="2774"/>
                    <a:ext cx="118" cy="116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0" name="Oval 120"/>
                  <p:cNvSpPr>
                    <a:spLocks noChangeArrowheads="1"/>
                  </p:cNvSpPr>
                  <p:nvPr/>
                </p:nvSpPr>
                <p:spPr bwMode="auto">
                  <a:xfrm>
                    <a:off x="3444" y="2661"/>
                    <a:ext cx="117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1" name="Oval 121"/>
                  <p:cNvSpPr>
                    <a:spLocks noChangeArrowheads="1"/>
                  </p:cNvSpPr>
                  <p:nvPr/>
                </p:nvSpPr>
                <p:spPr bwMode="auto">
                  <a:xfrm>
                    <a:off x="3949" y="2872"/>
                    <a:ext cx="116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" name="Oval 122"/>
                  <p:cNvSpPr>
                    <a:spLocks noChangeArrowheads="1"/>
                  </p:cNvSpPr>
                  <p:nvPr/>
                </p:nvSpPr>
                <p:spPr bwMode="auto">
                  <a:xfrm>
                    <a:off x="3964" y="3098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3" name="Oval 123"/>
                  <p:cNvSpPr>
                    <a:spLocks noChangeArrowheads="1"/>
                  </p:cNvSpPr>
                  <p:nvPr/>
                </p:nvSpPr>
                <p:spPr bwMode="auto">
                  <a:xfrm>
                    <a:off x="4054" y="2702"/>
                    <a:ext cx="116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4" name="Oval 124"/>
                  <p:cNvSpPr>
                    <a:spLocks noChangeArrowheads="1"/>
                  </p:cNvSpPr>
                  <p:nvPr/>
                </p:nvSpPr>
                <p:spPr bwMode="auto">
                  <a:xfrm>
                    <a:off x="4157" y="2980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5" name="Oval 125"/>
                  <p:cNvSpPr>
                    <a:spLocks noChangeArrowheads="1"/>
                  </p:cNvSpPr>
                  <p:nvPr/>
                </p:nvSpPr>
                <p:spPr bwMode="auto">
                  <a:xfrm>
                    <a:off x="3893" y="2657"/>
                    <a:ext cx="113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6" name="Oval 126"/>
                  <p:cNvSpPr>
                    <a:spLocks noChangeArrowheads="1"/>
                  </p:cNvSpPr>
                  <p:nvPr/>
                </p:nvSpPr>
                <p:spPr bwMode="auto">
                  <a:xfrm>
                    <a:off x="3714" y="2663"/>
                    <a:ext cx="117" cy="113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" name="Oval 127"/>
                  <p:cNvSpPr>
                    <a:spLocks noChangeArrowheads="1"/>
                  </p:cNvSpPr>
                  <p:nvPr/>
                </p:nvSpPr>
                <p:spPr bwMode="auto">
                  <a:xfrm>
                    <a:off x="3698" y="2466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" name="Freeform 128"/>
                  <p:cNvSpPr>
                    <a:spLocks/>
                  </p:cNvSpPr>
                  <p:nvPr/>
                </p:nvSpPr>
                <p:spPr bwMode="auto">
                  <a:xfrm flipV="1">
                    <a:off x="4227" y="2693"/>
                    <a:ext cx="147" cy="139"/>
                  </a:xfrm>
                  <a:custGeom>
                    <a:avLst/>
                    <a:gdLst>
                      <a:gd name="T0" fmla="*/ 0 w 69"/>
                      <a:gd name="T1" fmla="*/ 41 h 65"/>
                      <a:gd name="T2" fmla="*/ 26 w 69"/>
                      <a:gd name="T3" fmla="*/ 41 h 65"/>
                      <a:gd name="T4" fmla="*/ 35 w 69"/>
                      <a:gd name="T5" fmla="*/ 65 h 65"/>
                      <a:gd name="T6" fmla="*/ 43 w 69"/>
                      <a:gd name="T7" fmla="*/ 41 h 65"/>
                      <a:gd name="T8" fmla="*/ 69 w 69"/>
                      <a:gd name="T9" fmla="*/ 41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5" y="65"/>
                        </a:lnTo>
                        <a:lnTo>
                          <a:pt x="43" y="41"/>
                        </a:lnTo>
                        <a:lnTo>
                          <a:pt x="69" y="41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9" name="Freeform 129"/>
                  <p:cNvSpPr>
                    <a:spLocks/>
                  </p:cNvSpPr>
                  <p:nvPr/>
                </p:nvSpPr>
                <p:spPr bwMode="auto">
                  <a:xfrm flipV="1">
                    <a:off x="4582" y="2928"/>
                    <a:ext cx="147" cy="136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" name="Freeform 130"/>
                  <p:cNvSpPr>
                    <a:spLocks/>
                  </p:cNvSpPr>
                  <p:nvPr/>
                </p:nvSpPr>
                <p:spPr bwMode="auto">
                  <a:xfrm flipV="1">
                    <a:off x="4219" y="2772"/>
                    <a:ext cx="147" cy="138"/>
                  </a:xfrm>
                  <a:custGeom>
                    <a:avLst/>
                    <a:gdLst>
                      <a:gd name="T0" fmla="*/ 0 w 68"/>
                      <a:gd name="T1" fmla="*/ 40 h 65"/>
                      <a:gd name="T2" fmla="*/ 26 w 68"/>
                      <a:gd name="T3" fmla="*/ 40 h 65"/>
                      <a:gd name="T4" fmla="*/ 34 w 68"/>
                      <a:gd name="T5" fmla="*/ 65 h 65"/>
                      <a:gd name="T6" fmla="*/ 42 w 68"/>
                      <a:gd name="T7" fmla="*/ 40 h 65"/>
                      <a:gd name="T8" fmla="*/ 68 w 68"/>
                      <a:gd name="T9" fmla="*/ 40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4" y="65"/>
                        </a:lnTo>
                        <a:lnTo>
                          <a:pt x="42" y="40"/>
                        </a:lnTo>
                        <a:lnTo>
                          <a:pt x="68" y="40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" name="Freeform 131"/>
                  <p:cNvSpPr>
                    <a:spLocks/>
                  </p:cNvSpPr>
                  <p:nvPr/>
                </p:nvSpPr>
                <p:spPr bwMode="auto">
                  <a:xfrm flipV="1">
                    <a:off x="4052" y="2284"/>
                    <a:ext cx="147" cy="137"/>
                  </a:xfrm>
                  <a:custGeom>
                    <a:avLst/>
                    <a:gdLst>
                      <a:gd name="T0" fmla="*/ 0 w 69"/>
                      <a:gd name="T1" fmla="*/ 40 h 65"/>
                      <a:gd name="T2" fmla="*/ 26 w 69"/>
                      <a:gd name="T3" fmla="*/ 40 h 65"/>
                      <a:gd name="T4" fmla="*/ 35 w 69"/>
                      <a:gd name="T5" fmla="*/ 65 h 65"/>
                      <a:gd name="T6" fmla="*/ 43 w 69"/>
                      <a:gd name="T7" fmla="*/ 40 h 65"/>
                      <a:gd name="T8" fmla="*/ 69 w 69"/>
                      <a:gd name="T9" fmla="*/ 40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5" y="65"/>
                        </a:lnTo>
                        <a:lnTo>
                          <a:pt x="43" y="40"/>
                        </a:lnTo>
                        <a:lnTo>
                          <a:pt x="69" y="40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" name="Freeform 132"/>
                  <p:cNvSpPr>
                    <a:spLocks/>
                  </p:cNvSpPr>
                  <p:nvPr/>
                </p:nvSpPr>
                <p:spPr bwMode="auto">
                  <a:xfrm flipV="1">
                    <a:off x="4584" y="2353"/>
                    <a:ext cx="150" cy="140"/>
                  </a:xfrm>
                  <a:custGeom>
                    <a:avLst/>
                    <a:gdLst>
                      <a:gd name="T0" fmla="*/ 0 w 69"/>
                      <a:gd name="T1" fmla="*/ 41 h 65"/>
                      <a:gd name="T2" fmla="*/ 26 w 69"/>
                      <a:gd name="T3" fmla="*/ 41 h 65"/>
                      <a:gd name="T4" fmla="*/ 35 w 69"/>
                      <a:gd name="T5" fmla="*/ 65 h 65"/>
                      <a:gd name="T6" fmla="*/ 43 w 69"/>
                      <a:gd name="T7" fmla="*/ 41 h 65"/>
                      <a:gd name="T8" fmla="*/ 69 w 69"/>
                      <a:gd name="T9" fmla="*/ 41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5" y="65"/>
                        </a:lnTo>
                        <a:lnTo>
                          <a:pt x="43" y="41"/>
                        </a:lnTo>
                        <a:lnTo>
                          <a:pt x="69" y="41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3" name="Freeform 133"/>
                  <p:cNvSpPr>
                    <a:spLocks/>
                  </p:cNvSpPr>
                  <p:nvPr/>
                </p:nvSpPr>
                <p:spPr bwMode="auto">
                  <a:xfrm flipV="1">
                    <a:off x="4074" y="2136"/>
                    <a:ext cx="149" cy="138"/>
                  </a:xfrm>
                  <a:custGeom>
                    <a:avLst/>
                    <a:gdLst>
                      <a:gd name="T0" fmla="*/ 0 w 69"/>
                      <a:gd name="T1" fmla="*/ 40 h 65"/>
                      <a:gd name="T2" fmla="*/ 26 w 69"/>
                      <a:gd name="T3" fmla="*/ 40 h 65"/>
                      <a:gd name="T4" fmla="*/ 35 w 69"/>
                      <a:gd name="T5" fmla="*/ 65 h 65"/>
                      <a:gd name="T6" fmla="*/ 43 w 69"/>
                      <a:gd name="T7" fmla="*/ 40 h 65"/>
                      <a:gd name="T8" fmla="*/ 69 w 69"/>
                      <a:gd name="T9" fmla="*/ 40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5" y="65"/>
                        </a:lnTo>
                        <a:lnTo>
                          <a:pt x="43" y="40"/>
                        </a:lnTo>
                        <a:lnTo>
                          <a:pt x="69" y="40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134"/>
                  <p:cNvSpPr>
                    <a:spLocks/>
                  </p:cNvSpPr>
                  <p:nvPr/>
                </p:nvSpPr>
                <p:spPr bwMode="auto">
                  <a:xfrm flipV="1">
                    <a:off x="4242" y="2571"/>
                    <a:ext cx="147" cy="137"/>
                  </a:xfrm>
                  <a:custGeom>
                    <a:avLst/>
                    <a:gdLst>
                      <a:gd name="T0" fmla="*/ 0 w 68"/>
                      <a:gd name="T1" fmla="*/ 40 h 65"/>
                      <a:gd name="T2" fmla="*/ 26 w 68"/>
                      <a:gd name="T3" fmla="*/ 40 h 65"/>
                      <a:gd name="T4" fmla="*/ 34 w 68"/>
                      <a:gd name="T5" fmla="*/ 65 h 65"/>
                      <a:gd name="T6" fmla="*/ 42 w 68"/>
                      <a:gd name="T7" fmla="*/ 40 h 65"/>
                      <a:gd name="T8" fmla="*/ 68 w 68"/>
                      <a:gd name="T9" fmla="*/ 40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4" y="65"/>
                        </a:lnTo>
                        <a:lnTo>
                          <a:pt x="42" y="40"/>
                        </a:lnTo>
                        <a:lnTo>
                          <a:pt x="68" y="40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5" name="Freeform 135"/>
                  <p:cNvSpPr>
                    <a:spLocks/>
                  </p:cNvSpPr>
                  <p:nvPr/>
                </p:nvSpPr>
                <p:spPr bwMode="auto">
                  <a:xfrm flipV="1">
                    <a:off x="4297" y="2340"/>
                    <a:ext cx="148" cy="136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6" name="Freeform 136"/>
                  <p:cNvSpPr>
                    <a:spLocks/>
                  </p:cNvSpPr>
                  <p:nvPr/>
                </p:nvSpPr>
                <p:spPr bwMode="auto">
                  <a:xfrm flipV="1">
                    <a:off x="3800" y="2222"/>
                    <a:ext cx="146" cy="137"/>
                  </a:xfrm>
                  <a:custGeom>
                    <a:avLst/>
                    <a:gdLst>
                      <a:gd name="T0" fmla="*/ 0 w 68"/>
                      <a:gd name="T1" fmla="*/ 40 h 65"/>
                      <a:gd name="T2" fmla="*/ 26 w 68"/>
                      <a:gd name="T3" fmla="*/ 40 h 65"/>
                      <a:gd name="T4" fmla="*/ 34 w 68"/>
                      <a:gd name="T5" fmla="*/ 65 h 65"/>
                      <a:gd name="T6" fmla="*/ 42 w 68"/>
                      <a:gd name="T7" fmla="*/ 40 h 65"/>
                      <a:gd name="T8" fmla="*/ 68 w 68"/>
                      <a:gd name="T9" fmla="*/ 40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4" y="65"/>
                        </a:lnTo>
                        <a:lnTo>
                          <a:pt x="42" y="40"/>
                        </a:lnTo>
                        <a:lnTo>
                          <a:pt x="68" y="40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7" name="Freeform 137"/>
                  <p:cNvSpPr>
                    <a:spLocks/>
                  </p:cNvSpPr>
                  <p:nvPr/>
                </p:nvSpPr>
                <p:spPr bwMode="auto">
                  <a:xfrm flipV="1">
                    <a:off x="3721" y="2092"/>
                    <a:ext cx="148" cy="137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8" name="Freeform 138"/>
                  <p:cNvSpPr>
                    <a:spLocks/>
                  </p:cNvSpPr>
                  <p:nvPr/>
                </p:nvSpPr>
                <p:spPr bwMode="auto">
                  <a:xfrm flipV="1">
                    <a:off x="4192" y="2012"/>
                    <a:ext cx="148" cy="140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139"/>
                  <p:cNvSpPr>
                    <a:spLocks/>
                  </p:cNvSpPr>
                  <p:nvPr/>
                </p:nvSpPr>
                <p:spPr bwMode="auto">
                  <a:xfrm flipV="1">
                    <a:off x="3962" y="2470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0" name="Freeform 140"/>
                  <p:cNvSpPr>
                    <a:spLocks/>
                  </p:cNvSpPr>
                  <p:nvPr/>
                </p:nvSpPr>
                <p:spPr bwMode="auto">
                  <a:xfrm flipV="1">
                    <a:off x="4504" y="2187"/>
                    <a:ext cx="146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1" name="Oval 141"/>
                  <p:cNvSpPr>
                    <a:spLocks noChangeArrowheads="1"/>
                  </p:cNvSpPr>
                  <p:nvPr/>
                </p:nvSpPr>
                <p:spPr bwMode="auto">
                  <a:xfrm>
                    <a:off x="3496" y="2983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2" name="Oval 142"/>
                  <p:cNvSpPr>
                    <a:spLocks noChangeArrowheads="1"/>
                  </p:cNvSpPr>
                  <p:nvPr/>
                </p:nvSpPr>
                <p:spPr bwMode="auto">
                  <a:xfrm>
                    <a:off x="3597" y="2316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3" name="Oval 143"/>
                  <p:cNvSpPr>
                    <a:spLocks noChangeArrowheads="1"/>
                  </p:cNvSpPr>
                  <p:nvPr/>
                </p:nvSpPr>
                <p:spPr bwMode="auto">
                  <a:xfrm>
                    <a:off x="4299" y="3204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4" name="Oval 144"/>
                  <p:cNvSpPr>
                    <a:spLocks noChangeArrowheads="1"/>
                  </p:cNvSpPr>
                  <p:nvPr/>
                </p:nvSpPr>
                <p:spPr bwMode="auto">
                  <a:xfrm>
                    <a:off x="3622" y="3063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5" name="Oval 145"/>
                  <p:cNvSpPr>
                    <a:spLocks noChangeArrowheads="1"/>
                  </p:cNvSpPr>
                  <p:nvPr/>
                </p:nvSpPr>
                <p:spPr bwMode="auto">
                  <a:xfrm>
                    <a:off x="3805" y="2860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6" name="Oval 146"/>
                  <p:cNvSpPr>
                    <a:spLocks noChangeArrowheads="1"/>
                  </p:cNvSpPr>
                  <p:nvPr/>
                </p:nvSpPr>
                <p:spPr bwMode="auto">
                  <a:xfrm>
                    <a:off x="3660" y="2804"/>
                    <a:ext cx="118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7" name="Oval 147"/>
                  <p:cNvSpPr>
                    <a:spLocks noChangeArrowheads="1"/>
                  </p:cNvSpPr>
                  <p:nvPr/>
                </p:nvSpPr>
                <p:spPr bwMode="auto">
                  <a:xfrm>
                    <a:off x="3496" y="3165"/>
                    <a:ext cx="118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8" name="Oval 148"/>
                  <p:cNvSpPr>
                    <a:spLocks noChangeArrowheads="1"/>
                  </p:cNvSpPr>
                  <p:nvPr/>
                </p:nvSpPr>
                <p:spPr bwMode="auto">
                  <a:xfrm>
                    <a:off x="3519" y="2506"/>
                    <a:ext cx="118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9" name="Freeform 149"/>
                  <p:cNvSpPr>
                    <a:spLocks/>
                  </p:cNvSpPr>
                  <p:nvPr/>
                </p:nvSpPr>
                <p:spPr bwMode="auto">
                  <a:xfrm flipV="1">
                    <a:off x="4455" y="2316"/>
                    <a:ext cx="147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0" name="Freeform 150"/>
                  <p:cNvSpPr>
                    <a:spLocks/>
                  </p:cNvSpPr>
                  <p:nvPr/>
                </p:nvSpPr>
                <p:spPr bwMode="auto">
                  <a:xfrm flipV="1">
                    <a:off x="4304" y="2192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1" name="Freeform 151"/>
                  <p:cNvSpPr>
                    <a:spLocks/>
                  </p:cNvSpPr>
                  <p:nvPr/>
                </p:nvSpPr>
                <p:spPr bwMode="auto">
                  <a:xfrm flipV="1">
                    <a:off x="4505" y="2453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 152"/>
                  <p:cNvSpPr>
                    <a:spLocks/>
                  </p:cNvSpPr>
                  <p:nvPr/>
                </p:nvSpPr>
                <p:spPr bwMode="auto">
                  <a:xfrm flipV="1">
                    <a:off x="4380" y="2510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153"/>
                  <p:cNvSpPr>
                    <a:spLocks/>
                  </p:cNvSpPr>
                  <p:nvPr/>
                </p:nvSpPr>
                <p:spPr bwMode="auto">
                  <a:xfrm flipV="1">
                    <a:off x="4661" y="2676"/>
                    <a:ext cx="148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 154"/>
                  <p:cNvSpPr>
                    <a:spLocks/>
                  </p:cNvSpPr>
                  <p:nvPr/>
                </p:nvSpPr>
                <p:spPr bwMode="auto">
                  <a:xfrm flipV="1">
                    <a:off x="4503" y="2627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155"/>
                  <p:cNvSpPr>
                    <a:spLocks/>
                  </p:cNvSpPr>
                  <p:nvPr/>
                </p:nvSpPr>
                <p:spPr bwMode="auto">
                  <a:xfrm flipV="1">
                    <a:off x="4399" y="2902"/>
                    <a:ext cx="147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Line 156"/>
                <p:cNvSpPr>
                  <a:spLocks noChangeShapeType="1"/>
                </p:cNvSpPr>
                <p:nvPr/>
              </p:nvSpPr>
              <p:spPr bwMode="auto">
                <a:xfrm>
                  <a:off x="3281" y="1885"/>
                  <a:ext cx="1674" cy="166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0" name="Group 157"/>
              <p:cNvGrpSpPr>
                <a:grpSpLocks/>
              </p:cNvGrpSpPr>
              <p:nvPr/>
            </p:nvGrpSpPr>
            <p:grpSpPr bwMode="auto">
              <a:xfrm>
                <a:off x="3636" y="2383"/>
                <a:ext cx="660" cy="620"/>
                <a:chOff x="172" y="403"/>
                <a:chExt cx="660" cy="620"/>
              </a:xfrm>
            </p:grpSpPr>
            <p:sp>
              <p:nvSpPr>
                <p:cNvPr id="61" name="Freeform 158"/>
                <p:cNvSpPr>
                  <a:spLocks/>
                </p:cNvSpPr>
                <p:nvPr/>
              </p:nvSpPr>
              <p:spPr bwMode="auto">
                <a:xfrm flipV="1">
                  <a:off x="172" y="884"/>
                  <a:ext cx="147" cy="139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Oval 159"/>
                <p:cNvSpPr>
                  <a:spLocks noChangeArrowheads="1"/>
                </p:cNvSpPr>
                <p:nvPr/>
              </p:nvSpPr>
              <p:spPr bwMode="auto">
                <a:xfrm>
                  <a:off x="715" y="403"/>
                  <a:ext cx="117" cy="114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56" name="Oval 164"/>
            <p:cNvSpPr>
              <a:spLocks noChangeArrowheads="1"/>
            </p:cNvSpPr>
            <p:nvPr/>
          </p:nvSpPr>
          <p:spPr bwMode="auto">
            <a:xfrm>
              <a:off x="4275" y="1353"/>
              <a:ext cx="78" cy="83"/>
            </a:xfrm>
            <a:prstGeom prst="ellipse">
              <a:avLst/>
            </a:prstGeom>
            <a:solidFill>
              <a:srgbClr val="FFFFFF"/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165"/>
            <p:cNvSpPr>
              <a:spLocks/>
            </p:cNvSpPr>
            <p:nvPr/>
          </p:nvSpPr>
          <p:spPr bwMode="auto">
            <a:xfrm flipV="1">
              <a:off x="4275" y="1497"/>
              <a:ext cx="98" cy="99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 Box 166"/>
            <p:cNvSpPr txBox="1">
              <a:spLocks noChangeArrowheads="1"/>
            </p:cNvSpPr>
            <p:nvPr/>
          </p:nvSpPr>
          <p:spPr bwMode="auto">
            <a:xfrm>
              <a:off x="4404" y="1297"/>
              <a:ext cx="20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400" b="1" dirty="0" smtClean="0"/>
                <a:t>y</a:t>
              </a:r>
              <a:endParaRPr lang="en-US" altLang="en-US" sz="2400" b="1" baseline="-25000" dirty="0"/>
            </a:p>
          </p:txBody>
        </p:sp>
      </p:grp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5857875" y="6096000"/>
            <a:ext cx="28289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800" b="1" baseline="-25000" dirty="0" smtClean="0">
                <a:solidFill>
                  <a:srgbClr val="000000"/>
                </a:solidFill>
                <a:latin typeface="Arial" pitchFamily="34" charset="0"/>
              </a:rPr>
              <a:t>1</a:t>
            </a:r>
            <a:r>
              <a:rPr lang="en-US" altLang="en-US" sz="2800" b="1" baseline="-25000" dirty="0" smtClean="0"/>
              <a:t>   </a:t>
            </a:r>
            <a:r>
              <a:rPr lang="en-US" altLang="en-US" sz="2800" b="1" dirty="0" smtClean="0"/>
              <a:t>|  </a:t>
            </a:r>
            <a:r>
              <a:rPr lang="en-US" altLang="en-US" sz="28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800" b="1" baseline="-25000" dirty="0" smtClean="0">
                <a:solidFill>
                  <a:srgbClr val="000000"/>
                </a:solidFill>
                <a:latin typeface="Arial" pitchFamily="34" charset="0"/>
              </a:rPr>
              <a:t>2</a:t>
            </a:r>
            <a:r>
              <a:rPr lang="en-US" altLang="en-US" sz="2800" b="1" dirty="0" smtClean="0"/>
              <a:t> </a:t>
            </a:r>
            <a:endParaRPr lang="en-US" altLang="en-US" sz="2800" b="1" baseline="-25000" dirty="0"/>
          </a:p>
        </p:txBody>
      </p:sp>
    </p:spTree>
    <p:extLst>
      <p:ext uri="{BB962C8B-B14F-4D97-AF65-F5344CB8AC3E}">
        <p14:creationId xmlns:p14="http://schemas.microsoft.com/office/powerpoint/2010/main" val="111993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524001"/>
            <a:ext cx="8534400" cy="5078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3600" b="1" dirty="0" smtClean="0"/>
              <a:t>Last time: embedded methods</a:t>
            </a:r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79412" y="228600"/>
            <a:ext cx="8285163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Come to my office hours…</a:t>
            </a:r>
            <a:br>
              <a:rPr lang="en-US" altLang="en-US" dirty="0" smtClean="0"/>
            </a:br>
            <a:r>
              <a:rPr lang="en-US" altLang="en-US" dirty="0" smtClean="0">
                <a:solidFill>
                  <a:srgbClr val="C00000"/>
                </a:solidFill>
              </a:rPr>
              <a:t>Wed </a:t>
            </a:r>
            <a:r>
              <a:rPr lang="en-US" altLang="en-US" dirty="0">
                <a:solidFill>
                  <a:srgbClr val="C00000"/>
                </a:solidFill>
              </a:rPr>
              <a:t>2:30-4:30 </a:t>
            </a:r>
            <a:r>
              <a:rPr lang="en-US" altLang="en-US" dirty="0" smtClean="0">
                <a:solidFill>
                  <a:srgbClr val="C00000"/>
                </a:solidFill>
              </a:rPr>
              <a:t>Soda 329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38400"/>
            <a:ext cx="5095875" cy="35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5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 </a:t>
            </a:r>
            <a:r>
              <a:rPr lang="en-US" dirty="0" smtClean="0"/>
              <a:t>must be </a:t>
            </a:r>
            <a:r>
              <a:rPr lang="en-US" dirty="0"/>
              <a:t>a consequence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4202114" y="2543175"/>
            <a:ext cx="5094288" cy="3578225"/>
            <a:chOff x="2647" y="1602"/>
            <a:chExt cx="3209" cy="2254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3444" y="2014"/>
              <a:ext cx="1353" cy="1377"/>
              <a:chOff x="-236" y="-178"/>
              <a:chExt cx="1353" cy="1377"/>
            </a:xfrm>
          </p:grpSpPr>
          <p:sp>
            <p:nvSpPr>
              <p:cNvPr id="11" name="Oval 4"/>
              <p:cNvSpPr>
                <a:spLocks noChangeArrowheads="1"/>
              </p:cNvSpPr>
              <p:nvPr/>
            </p:nvSpPr>
            <p:spPr bwMode="auto">
              <a:xfrm>
                <a:off x="366" y="96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Oval 5"/>
              <p:cNvSpPr>
                <a:spLocks noChangeArrowheads="1"/>
              </p:cNvSpPr>
              <p:nvPr/>
            </p:nvSpPr>
            <p:spPr bwMode="auto">
              <a:xfrm>
                <a:off x="89" y="831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Oval 6"/>
              <p:cNvSpPr>
                <a:spLocks noChangeArrowheads="1"/>
              </p:cNvSpPr>
              <p:nvPr/>
            </p:nvSpPr>
            <p:spPr bwMode="auto">
              <a:xfrm>
                <a:off x="220" y="1083"/>
                <a:ext cx="116" cy="116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Oval 7"/>
              <p:cNvSpPr>
                <a:spLocks noChangeArrowheads="1"/>
              </p:cNvSpPr>
              <p:nvPr/>
            </p:nvSpPr>
            <p:spPr bwMode="auto">
              <a:xfrm>
                <a:off x="11" y="1021"/>
                <a:ext cx="116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Oval 8"/>
              <p:cNvSpPr>
                <a:spLocks noChangeArrowheads="1"/>
              </p:cNvSpPr>
              <p:nvPr/>
            </p:nvSpPr>
            <p:spPr bwMode="auto">
              <a:xfrm>
                <a:off x="-202" y="583"/>
                <a:ext cx="118" cy="116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Oval 9"/>
              <p:cNvSpPr>
                <a:spLocks noChangeArrowheads="1"/>
              </p:cNvSpPr>
              <p:nvPr/>
            </p:nvSpPr>
            <p:spPr bwMode="auto">
              <a:xfrm>
                <a:off x="-236" y="470"/>
                <a:ext cx="117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Oval 10"/>
              <p:cNvSpPr>
                <a:spLocks noChangeArrowheads="1"/>
              </p:cNvSpPr>
              <p:nvPr/>
            </p:nvSpPr>
            <p:spPr bwMode="auto">
              <a:xfrm>
                <a:off x="269" y="681"/>
                <a:ext cx="116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Oval 11"/>
              <p:cNvSpPr>
                <a:spLocks noChangeArrowheads="1"/>
              </p:cNvSpPr>
              <p:nvPr/>
            </p:nvSpPr>
            <p:spPr bwMode="auto">
              <a:xfrm>
                <a:off x="284" y="907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Oval 12"/>
              <p:cNvSpPr>
                <a:spLocks noChangeArrowheads="1"/>
              </p:cNvSpPr>
              <p:nvPr/>
            </p:nvSpPr>
            <p:spPr bwMode="auto">
              <a:xfrm>
                <a:off x="374" y="511"/>
                <a:ext cx="116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Oval 13"/>
              <p:cNvSpPr>
                <a:spLocks noChangeArrowheads="1"/>
              </p:cNvSpPr>
              <p:nvPr/>
            </p:nvSpPr>
            <p:spPr bwMode="auto">
              <a:xfrm>
                <a:off x="477" y="789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Oval 14"/>
              <p:cNvSpPr>
                <a:spLocks noChangeArrowheads="1"/>
              </p:cNvSpPr>
              <p:nvPr/>
            </p:nvSpPr>
            <p:spPr bwMode="auto">
              <a:xfrm>
                <a:off x="213" y="466"/>
                <a:ext cx="113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Oval 15"/>
              <p:cNvSpPr>
                <a:spLocks noChangeArrowheads="1"/>
              </p:cNvSpPr>
              <p:nvPr/>
            </p:nvSpPr>
            <p:spPr bwMode="auto">
              <a:xfrm>
                <a:off x="34" y="472"/>
                <a:ext cx="117" cy="11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Oval 16"/>
              <p:cNvSpPr>
                <a:spLocks noChangeArrowheads="1"/>
              </p:cNvSpPr>
              <p:nvPr/>
            </p:nvSpPr>
            <p:spPr bwMode="auto">
              <a:xfrm>
                <a:off x="18" y="275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Oval 17"/>
              <p:cNvSpPr>
                <a:spLocks noChangeArrowheads="1"/>
              </p:cNvSpPr>
              <p:nvPr/>
            </p:nvSpPr>
            <p:spPr bwMode="auto">
              <a:xfrm>
                <a:off x="-184" y="792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Oval 18"/>
              <p:cNvSpPr>
                <a:spLocks noChangeArrowheads="1"/>
              </p:cNvSpPr>
              <p:nvPr/>
            </p:nvSpPr>
            <p:spPr bwMode="auto">
              <a:xfrm>
                <a:off x="-83" y="125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Oval 19"/>
              <p:cNvSpPr>
                <a:spLocks noChangeArrowheads="1"/>
              </p:cNvSpPr>
              <p:nvPr/>
            </p:nvSpPr>
            <p:spPr bwMode="auto">
              <a:xfrm>
                <a:off x="619" y="1013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Oval 20"/>
              <p:cNvSpPr>
                <a:spLocks noChangeArrowheads="1"/>
              </p:cNvSpPr>
              <p:nvPr/>
            </p:nvSpPr>
            <p:spPr bwMode="auto">
              <a:xfrm>
                <a:off x="-58" y="872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Oval 21"/>
              <p:cNvSpPr>
                <a:spLocks noChangeArrowheads="1"/>
              </p:cNvSpPr>
              <p:nvPr/>
            </p:nvSpPr>
            <p:spPr bwMode="auto">
              <a:xfrm>
                <a:off x="125" y="669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Oval 22"/>
              <p:cNvSpPr>
                <a:spLocks noChangeArrowheads="1"/>
              </p:cNvSpPr>
              <p:nvPr/>
            </p:nvSpPr>
            <p:spPr bwMode="auto">
              <a:xfrm>
                <a:off x="-20" y="613"/>
                <a:ext cx="118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Oval 23"/>
              <p:cNvSpPr>
                <a:spLocks noChangeArrowheads="1"/>
              </p:cNvSpPr>
              <p:nvPr/>
            </p:nvSpPr>
            <p:spPr bwMode="auto">
              <a:xfrm>
                <a:off x="-184" y="974"/>
                <a:ext cx="118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Oval 24"/>
              <p:cNvSpPr>
                <a:spLocks noChangeArrowheads="1"/>
              </p:cNvSpPr>
              <p:nvPr/>
            </p:nvSpPr>
            <p:spPr bwMode="auto">
              <a:xfrm>
                <a:off x="-161" y="315"/>
                <a:ext cx="118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Oval 25"/>
              <p:cNvSpPr>
                <a:spLocks noChangeArrowheads="1"/>
              </p:cNvSpPr>
              <p:nvPr/>
            </p:nvSpPr>
            <p:spPr bwMode="auto">
              <a:xfrm>
                <a:off x="499" y="18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Oval 26"/>
              <p:cNvSpPr>
                <a:spLocks noChangeArrowheads="1"/>
              </p:cNvSpPr>
              <p:nvPr/>
            </p:nvSpPr>
            <p:spPr bwMode="auto">
              <a:xfrm>
                <a:off x="733" y="72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Oval 27"/>
              <p:cNvSpPr>
                <a:spLocks noChangeArrowheads="1"/>
              </p:cNvSpPr>
              <p:nvPr/>
            </p:nvSpPr>
            <p:spPr bwMode="auto">
              <a:xfrm>
                <a:off x="916" y="753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Oval 28"/>
              <p:cNvSpPr>
                <a:spLocks noChangeArrowheads="1"/>
              </p:cNvSpPr>
              <p:nvPr/>
            </p:nvSpPr>
            <p:spPr bwMode="auto">
              <a:xfrm>
                <a:off x="0" y="676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Oval 29"/>
              <p:cNvSpPr>
                <a:spLocks noChangeArrowheads="1"/>
              </p:cNvSpPr>
              <p:nvPr/>
            </p:nvSpPr>
            <p:spPr bwMode="auto">
              <a:xfrm>
                <a:off x="296" y="296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Oval 30"/>
              <p:cNvSpPr>
                <a:spLocks noChangeArrowheads="1"/>
              </p:cNvSpPr>
              <p:nvPr/>
            </p:nvSpPr>
            <p:spPr bwMode="auto">
              <a:xfrm>
                <a:off x="136" y="52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Oval 31"/>
              <p:cNvSpPr>
                <a:spLocks noChangeArrowheads="1"/>
              </p:cNvSpPr>
              <p:nvPr/>
            </p:nvSpPr>
            <p:spPr bwMode="auto">
              <a:xfrm>
                <a:off x="64" y="-57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Oval 32"/>
              <p:cNvSpPr>
                <a:spLocks noChangeArrowheads="1"/>
              </p:cNvSpPr>
              <p:nvPr/>
            </p:nvSpPr>
            <p:spPr bwMode="auto">
              <a:xfrm>
                <a:off x="564" y="60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Oval 33"/>
              <p:cNvSpPr>
                <a:spLocks noChangeArrowheads="1"/>
              </p:cNvSpPr>
              <p:nvPr/>
            </p:nvSpPr>
            <p:spPr bwMode="auto">
              <a:xfrm>
                <a:off x="392" y="10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Oval 34"/>
              <p:cNvSpPr>
                <a:spLocks noChangeArrowheads="1"/>
              </p:cNvSpPr>
              <p:nvPr/>
            </p:nvSpPr>
            <p:spPr bwMode="auto">
              <a:xfrm>
                <a:off x="404" y="-57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Oval 35"/>
              <p:cNvSpPr>
                <a:spLocks noChangeArrowheads="1"/>
              </p:cNvSpPr>
              <p:nvPr/>
            </p:nvSpPr>
            <p:spPr bwMode="auto">
              <a:xfrm>
                <a:off x="524" y="-17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Oval 36"/>
              <p:cNvSpPr>
                <a:spLocks noChangeArrowheads="1"/>
              </p:cNvSpPr>
              <p:nvPr/>
            </p:nvSpPr>
            <p:spPr bwMode="auto">
              <a:xfrm>
                <a:off x="640" y="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Oval 37"/>
              <p:cNvSpPr>
                <a:spLocks noChangeArrowheads="1"/>
              </p:cNvSpPr>
              <p:nvPr/>
            </p:nvSpPr>
            <p:spPr bwMode="auto">
              <a:xfrm>
                <a:off x="628" y="16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Oval 38"/>
              <p:cNvSpPr>
                <a:spLocks noChangeArrowheads="1"/>
              </p:cNvSpPr>
              <p:nvPr/>
            </p:nvSpPr>
            <p:spPr bwMode="auto">
              <a:xfrm>
                <a:off x="840" y="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Oval 39"/>
              <p:cNvSpPr>
                <a:spLocks noChangeArrowheads="1"/>
              </p:cNvSpPr>
              <p:nvPr/>
            </p:nvSpPr>
            <p:spPr bwMode="auto">
              <a:xfrm>
                <a:off x="552" y="50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Oval 40"/>
              <p:cNvSpPr>
                <a:spLocks noChangeArrowheads="1"/>
              </p:cNvSpPr>
              <p:nvPr/>
            </p:nvSpPr>
            <p:spPr bwMode="auto">
              <a:xfrm>
                <a:off x="580" y="38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Oval 41"/>
              <p:cNvSpPr>
                <a:spLocks noChangeArrowheads="1"/>
              </p:cNvSpPr>
              <p:nvPr/>
            </p:nvSpPr>
            <p:spPr bwMode="auto">
              <a:xfrm>
                <a:off x="712" y="34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Oval 42"/>
              <p:cNvSpPr>
                <a:spLocks noChangeArrowheads="1"/>
              </p:cNvSpPr>
              <p:nvPr/>
            </p:nvSpPr>
            <p:spPr bwMode="auto">
              <a:xfrm>
                <a:off x="844" y="28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Oval 43"/>
              <p:cNvSpPr>
                <a:spLocks noChangeArrowheads="1"/>
              </p:cNvSpPr>
              <p:nvPr/>
            </p:nvSpPr>
            <p:spPr bwMode="auto">
              <a:xfrm>
                <a:off x="788" y="14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Oval 44"/>
              <p:cNvSpPr>
                <a:spLocks noChangeArrowheads="1"/>
              </p:cNvSpPr>
              <p:nvPr/>
            </p:nvSpPr>
            <p:spPr bwMode="auto">
              <a:xfrm>
                <a:off x="936" y="16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Oval 45"/>
              <p:cNvSpPr>
                <a:spLocks noChangeArrowheads="1"/>
              </p:cNvSpPr>
              <p:nvPr/>
            </p:nvSpPr>
            <p:spPr bwMode="auto">
              <a:xfrm>
                <a:off x="840" y="456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Oval 46"/>
              <p:cNvSpPr>
                <a:spLocks noChangeArrowheads="1"/>
              </p:cNvSpPr>
              <p:nvPr/>
            </p:nvSpPr>
            <p:spPr bwMode="auto">
              <a:xfrm>
                <a:off x="1000" y="50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" name="Text Box 47"/>
            <p:cNvSpPr txBox="1">
              <a:spLocks noChangeArrowheads="1"/>
            </p:cNvSpPr>
            <p:nvPr/>
          </p:nvSpPr>
          <p:spPr bwMode="auto">
            <a:xfrm>
              <a:off x="2647" y="1602"/>
              <a:ext cx="485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eaLnBrk="0" hangingPunct="0"/>
              <a:r>
                <a:rPr lang="en-US" altLang="en-US" sz="2000" b="1" dirty="0" smtClean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 dirty="0" smtClean="0">
                  <a:solidFill>
                    <a:srgbClr val="000000"/>
                  </a:solidFill>
                  <a:latin typeface="Arial" pitchFamily="34" charset="0"/>
                </a:rPr>
                <a:t>2</a:t>
              </a:r>
            </a:p>
            <a:p>
              <a:pPr algn="r" eaLnBrk="0" hangingPunct="0"/>
              <a:r>
                <a:rPr lang="en-US" altLang="en-US" sz="2000" b="1" dirty="0" smtClean="0">
                  <a:solidFill>
                    <a:srgbClr val="000000"/>
                  </a:solidFill>
                  <a:latin typeface="Arial" pitchFamily="34" charset="0"/>
                </a:rPr>
                <a:t>Age</a:t>
              </a:r>
              <a:endParaRPr lang="en-US" altLang="en-US" sz="2000" b="1" dirty="0">
                <a:solidFill>
                  <a:srgbClr val="000000"/>
                </a:solidFill>
                <a:latin typeface="Arial" pitchFamily="34" charset="0"/>
              </a:endParaRPr>
            </a:p>
            <a:p>
              <a:pPr algn="r" eaLnBrk="0" hangingPunct="0"/>
              <a:endParaRPr lang="en-US" altLang="en-US" sz="20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" name="Text Box 48"/>
            <p:cNvSpPr txBox="1">
              <a:spLocks noChangeArrowheads="1"/>
            </p:cNvSpPr>
            <p:nvPr/>
          </p:nvSpPr>
          <p:spPr bwMode="auto">
            <a:xfrm>
              <a:off x="4077" y="3604"/>
              <a:ext cx="177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000" b="1" dirty="0" smtClean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 dirty="0" smtClean="0">
                  <a:solidFill>
                    <a:srgbClr val="000000"/>
                  </a:solidFill>
                  <a:latin typeface="Arial" pitchFamily="34" charset="0"/>
                </a:rPr>
                <a:t>1 </a:t>
              </a:r>
              <a:r>
                <a:rPr lang="en-US" altLang="en-US" sz="2000" b="1" dirty="0" smtClean="0">
                  <a:solidFill>
                    <a:srgbClr val="000000"/>
                  </a:solidFill>
                  <a:latin typeface="Arial" pitchFamily="34" charset="0"/>
                </a:rPr>
                <a:t>= </a:t>
              </a:r>
              <a:r>
                <a:rPr lang="en-US" altLang="en-US" sz="2000" b="1" dirty="0" smtClean="0">
                  <a:solidFill>
                    <a:srgbClr val="000000"/>
                  </a:solidFill>
                  <a:latin typeface="Arial" pitchFamily="34" charset="0"/>
                </a:rPr>
                <a:t>Highest degree</a:t>
              </a:r>
              <a:endParaRPr lang="en-US" altLang="en-US" sz="20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" name="Line 49"/>
            <p:cNvSpPr>
              <a:spLocks noChangeShapeType="1"/>
            </p:cNvSpPr>
            <p:nvPr/>
          </p:nvSpPr>
          <p:spPr bwMode="auto">
            <a:xfrm>
              <a:off x="3136" y="3632"/>
              <a:ext cx="212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50"/>
            <p:cNvSpPr>
              <a:spLocks noChangeShapeType="1"/>
            </p:cNvSpPr>
            <p:nvPr/>
          </p:nvSpPr>
          <p:spPr bwMode="auto">
            <a:xfrm flipV="1">
              <a:off x="3132" y="1639"/>
              <a:ext cx="1" cy="199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6" name="Rectangle 50"/>
          <p:cNvSpPr>
            <a:spLocks noChangeArrowheads="1"/>
          </p:cNvSpPr>
          <p:nvPr/>
        </p:nvSpPr>
        <p:spPr bwMode="auto">
          <a:xfrm>
            <a:off x="4972051" y="1981200"/>
            <a:ext cx="4095749" cy="3794126"/>
          </a:xfrm>
          <a:prstGeom prst="rect">
            <a:avLst/>
          </a:prstGeom>
          <a:solidFill>
            <a:srgbClr val="FFFFCC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" name="Group 167"/>
          <p:cNvGrpSpPr>
            <a:grpSpLocks/>
          </p:cNvGrpSpPr>
          <p:nvPr/>
        </p:nvGrpSpPr>
        <p:grpSpPr bwMode="auto">
          <a:xfrm>
            <a:off x="5208594" y="2058988"/>
            <a:ext cx="4019553" cy="3575050"/>
            <a:chOff x="3281" y="1297"/>
            <a:chExt cx="2532" cy="2252"/>
          </a:xfrm>
        </p:grpSpPr>
        <p:grpSp>
          <p:nvGrpSpPr>
            <p:cNvPr id="55" name="Group 163"/>
            <p:cNvGrpSpPr>
              <a:grpSpLocks/>
            </p:cNvGrpSpPr>
            <p:nvPr/>
          </p:nvGrpSpPr>
          <p:grpSpPr bwMode="auto">
            <a:xfrm>
              <a:off x="3281" y="1885"/>
              <a:ext cx="1674" cy="1664"/>
              <a:chOff x="3281" y="1885"/>
              <a:chExt cx="1674" cy="1664"/>
            </a:xfrm>
          </p:grpSpPr>
          <p:grpSp>
            <p:nvGrpSpPr>
              <p:cNvPr id="59" name="Group 113"/>
              <p:cNvGrpSpPr>
                <a:grpSpLocks/>
              </p:cNvGrpSpPr>
              <p:nvPr/>
            </p:nvGrpSpPr>
            <p:grpSpPr bwMode="auto">
              <a:xfrm>
                <a:off x="3281" y="1885"/>
                <a:ext cx="1674" cy="1664"/>
                <a:chOff x="3281" y="1885"/>
                <a:chExt cx="1674" cy="1664"/>
              </a:xfrm>
            </p:grpSpPr>
            <p:grpSp>
              <p:nvGrpSpPr>
                <p:cNvPr id="63" name="Group 114"/>
                <p:cNvGrpSpPr>
                  <a:grpSpLocks/>
                </p:cNvGrpSpPr>
                <p:nvPr/>
              </p:nvGrpSpPr>
              <p:grpSpPr bwMode="auto">
                <a:xfrm>
                  <a:off x="3444" y="2012"/>
                  <a:ext cx="1365" cy="1378"/>
                  <a:chOff x="3444" y="2012"/>
                  <a:chExt cx="1365" cy="1378"/>
                </a:xfrm>
              </p:grpSpPr>
              <p:sp>
                <p:nvSpPr>
                  <p:cNvPr id="65" name="Oval 115"/>
                  <p:cNvSpPr>
                    <a:spLocks noChangeArrowheads="1"/>
                  </p:cNvSpPr>
                  <p:nvPr/>
                </p:nvSpPr>
                <p:spPr bwMode="auto">
                  <a:xfrm>
                    <a:off x="4046" y="3151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6" name="Oval 116"/>
                  <p:cNvSpPr>
                    <a:spLocks noChangeArrowheads="1"/>
                  </p:cNvSpPr>
                  <p:nvPr/>
                </p:nvSpPr>
                <p:spPr bwMode="auto">
                  <a:xfrm>
                    <a:off x="3769" y="3022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" name="Oval 117"/>
                  <p:cNvSpPr>
                    <a:spLocks noChangeArrowheads="1"/>
                  </p:cNvSpPr>
                  <p:nvPr/>
                </p:nvSpPr>
                <p:spPr bwMode="auto">
                  <a:xfrm>
                    <a:off x="3900" y="3274"/>
                    <a:ext cx="116" cy="116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8" name="Oval 118"/>
                  <p:cNvSpPr>
                    <a:spLocks noChangeArrowheads="1"/>
                  </p:cNvSpPr>
                  <p:nvPr/>
                </p:nvSpPr>
                <p:spPr bwMode="auto">
                  <a:xfrm>
                    <a:off x="3691" y="3212"/>
                    <a:ext cx="116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9" name="Oval 119"/>
                  <p:cNvSpPr>
                    <a:spLocks noChangeArrowheads="1"/>
                  </p:cNvSpPr>
                  <p:nvPr/>
                </p:nvSpPr>
                <p:spPr bwMode="auto">
                  <a:xfrm>
                    <a:off x="3478" y="2774"/>
                    <a:ext cx="118" cy="116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0" name="Oval 120"/>
                  <p:cNvSpPr>
                    <a:spLocks noChangeArrowheads="1"/>
                  </p:cNvSpPr>
                  <p:nvPr/>
                </p:nvSpPr>
                <p:spPr bwMode="auto">
                  <a:xfrm>
                    <a:off x="3444" y="2661"/>
                    <a:ext cx="117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1" name="Oval 121"/>
                  <p:cNvSpPr>
                    <a:spLocks noChangeArrowheads="1"/>
                  </p:cNvSpPr>
                  <p:nvPr/>
                </p:nvSpPr>
                <p:spPr bwMode="auto">
                  <a:xfrm>
                    <a:off x="3949" y="2872"/>
                    <a:ext cx="116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" name="Oval 122"/>
                  <p:cNvSpPr>
                    <a:spLocks noChangeArrowheads="1"/>
                  </p:cNvSpPr>
                  <p:nvPr/>
                </p:nvSpPr>
                <p:spPr bwMode="auto">
                  <a:xfrm>
                    <a:off x="3964" y="3098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3" name="Oval 123"/>
                  <p:cNvSpPr>
                    <a:spLocks noChangeArrowheads="1"/>
                  </p:cNvSpPr>
                  <p:nvPr/>
                </p:nvSpPr>
                <p:spPr bwMode="auto">
                  <a:xfrm>
                    <a:off x="4054" y="2702"/>
                    <a:ext cx="116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4" name="Oval 124"/>
                  <p:cNvSpPr>
                    <a:spLocks noChangeArrowheads="1"/>
                  </p:cNvSpPr>
                  <p:nvPr/>
                </p:nvSpPr>
                <p:spPr bwMode="auto">
                  <a:xfrm>
                    <a:off x="4157" y="2980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5" name="Oval 125"/>
                  <p:cNvSpPr>
                    <a:spLocks noChangeArrowheads="1"/>
                  </p:cNvSpPr>
                  <p:nvPr/>
                </p:nvSpPr>
                <p:spPr bwMode="auto">
                  <a:xfrm>
                    <a:off x="3893" y="2657"/>
                    <a:ext cx="113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6" name="Oval 126"/>
                  <p:cNvSpPr>
                    <a:spLocks noChangeArrowheads="1"/>
                  </p:cNvSpPr>
                  <p:nvPr/>
                </p:nvSpPr>
                <p:spPr bwMode="auto">
                  <a:xfrm>
                    <a:off x="3714" y="2663"/>
                    <a:ext cx="117" cy="113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" name="Oval 127"/>
                  <p:cNvSpPr>
                    <a:spLocks noChangeArrowheads="1"/>
                  </p:cNvSpPr>
                  <p:nvPr/>
                </p:nvSpPr>
                <p:spPr bwMode="auto">
                  <a:xfrm>
                    <a:off x="3698" y="2466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" name="Freeform 128"/>
                  <p:cNvSpPr>
                    <a:spLocks/>
                  </p:cNvSpPr>
                  <p:nvPr/>
                </p:nvSpPr>
                <p:spPr bwMode="auto">
                  <a:xfrm flipV="1">
                    <a:off x="4227" y="2693"/>
                    <a:ext cx="147" cy="139"/>
                  </a:xfrm>
                  <a:custGeom>
                    <a:avLst/>
                    <a:gdLst>
                      <a:gd name="T0" fmla="*/ 0 w 69"/>
                      <a:gd name="T1" fmla="*/ 41 h 65"/>
                      <a:gd name="T2" fmla="*/ 26 w 69"/>
                      <a:gd name="T3" fmla="*/ 41 h 65"/>
                      <a:gd name="T4" fmla="*/ 35 w 69"/>
                      <a:gd name="T5" fmla="*/ 65 h 65"/>
                      <a:gd name="T6" fmla="*/ 43 w 69"/>
                      <a:gd name="T7" fmla="*/ 41 h 65"/>
                      <a:gd name="T8" fmla="*/ 69 w 69"/>
                      <a:gd name="T9" fmla="*/ 41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5" y="65"/>
                        </a:lnTo>
                        <a:lnTo>
                          <a:pt x="43" y="41"/>
                        </a:lnTo>
                        <a:lnTo>
                          <a:pt x="69" y="41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9" name="Freeform 129"/>
                  <p:cNvSpPr>
                    <a:spLocks/>
                  </p:cNvSpPr>
                  <p:nvPr/>
                </p:nvSpPr>
                <p:spPr bwMode="auto">
                  <a:xfrm flipV="1">
                    <a:off x="4582" y="2928"/>
                    <a:ext cx="147" cy="136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" name="Freeform 130"/>
                  <p:cNvSpPr>
                    <a:spLocks/>
                  </p:cNvSpPr>
                  <p:nvPr/>
                </p:nvSpPr>
                <p:spPr bwMode="auto">
                  <a:xfrm flipV="1">
                    <a:off x="4219" y="2772"/>
                    <a:ext cx="147" cy="138"/>
                  </a:xfrm>
                  <a:custGeom>
                    <a:avLst/>
                    <a:gdLst>
                      <a:gd name="T0" fmla="*/ 0 w 68"/>
                      <a:gd name="T1" fmla="*/ 40 h 65"/>
                      <a:gd name="T2" fmla="*/ 26 w 68"/>
                      <a:gd name="T3" fmla="*/ 40 h 65"/>
                      <a:gd name="T4" fmla="*/ 34 w 68"/>
                      <a:gd name="T5" fmla="*/ 65 h 65"/>
                      <a:gd name="T6" fmla="*/ 42 w 68"/>
                      <a:gd name="T7" fmla="*/ 40 h 65"/>
                      <a:gd name="T8" fmla="*/ 68 w 68"/>
                      <a:gd name="T9" fmla="*/ 40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4" y="65"/>
                        </a:lnTo>
                        <a:lnTo>
                          <a:pt x="42" y="40"/>
                        </a:lnTo>
                        <a:lnTo>
                          <a:pt x="68" y="40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" name="Freeform 131"/>
                  <p:cNvSpPr>
                    <a:spLocks/>
                  </p:cNvSpPr>
                  <p:nvPr/>
                </p:nvSpPr>
                <p:spPr bwMode="auto">
                  <a:xfrm flipV="1">
                    <a:off x="4052" y="2284"/>
                    <a:ext cx="147" cy="137"/>
                  </a:xfrm>
                  <a:custGeom>
                    <a:avLst/>
                    <a:gdLst>
                      <a:gd name="T0" fmla="*/ 0 w 69"/>
                      <a:gd name="T1" fmla="*/ 40 h 65"/>
                      <a:gd name="T2" fmla="*/ 26 w 69"/>
                      <a:gd name="T3" fmla="*/ 40 h 65"/>
                      <a:gd name="T4" fmla="*/ 35 w 69"/>
                      <a:gd name="T5" fmla="*/ 65 h 65"/>
                      <a:gd name="T6" fmla="*/ 43 w 69"/>
                      <a:gd name="T7" fmla="*/ 40 h 65"/>
                      <a:gd name="T8" fmla="*/ 69 w 69"/>
                      <a:gd name="T9" fmla="*/ 40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5" y="65"/>
                        </a:lnTo>
                        <a:lnTo>
                          <a:pt x="43" y="40"/>
                        </a:lnTo>
                        <a:lnTo>
                          <a:pt x="69" y="40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" name="Freeform 132"/>
                  <p:cNvSpPr>
                    <a:spLocks/>
                  </p:cNvSpPr>
                  <p:nvPr/>
                </p:nvSpPr>
                <p:spPr bwMode="auto">
                  <a:xfrm flipV="1">
                    <a:off x="4584" y="2353"/>
                    <a:ext cx="150" cy="140"/>
                  </a:xfrm>
                  <a:custGeom>
                    <a:avLst/>
                    <a:gdLst>
                      <a:gd name="T0" fmla="*/ 0 w 69"/>
                      <a:gd name="T1" fmla="*/ 41 h 65"/>
                      <a:gd name="T2" fmla="*/ 26 w 69"/>
                      <a:gd name="T3" fmla="*/ 41 h 65"/>
                      <a:gd name="T4" fmla="*/ 35 w 69"/>
                      <a:gd name="T5" fmla="*/ 65 h 65"/>
                      <a:gd name="T6" fmla="*/ 43 w 69"/>
                      <a:gd name="T7" fmla="*/ 41 h 65"/>
                      <a:gd name="T8" fmla="*/ 69 w 69"/>
                      <a:gd name="T9" fmla="*/ 41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5" y="65"/>
                        </a:lnTo>
                        <a:lnTo>
                          <a:pt x="43" y="41"/>
                        </a:lnTo>
                        <a:lnTo>
                          <a:pt x="69" y="41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3" name="Freeform 133"/>
                  <p:cNvSpPr>
                    <a:spLocks/>
                  </p:cNvSpPr>
                  <p:nvPr/>
                </p:nvSpPr>
                <p:spPr bwMode="auto">
                  <a:xfrm flipV="1">
                    <a:off x="4074" y="2136"/>
                    <a:ext cx="149" cy="138"/>
                  </a:xfrm>
                  <a:custGeom>
                    <a:avLst/>
                    <a:gdLst>
                      <a:gd name="T0" fmla="*/ 0 w 69"/>
                      <a:gd name="T1" fmla="*/ 40 h 65"/>
                      <a:gd name="T2" fmla="*/ 26 w 69"/>
                      <a:gd name="T3" fmla="*/ 40 h 65"/>
                      <a:gd name="T4" fmla="*/ 35 w 69"/>
                      <a:gd name="T5" fmla="*/ 65 h 65"/>
                      <a:gd name="T6" fmla="*/ 43 w 69"/>
                      <a:gd name="T7" fmla="*/ 40 h 65"/>
                      <a:gd name="T8" fmla="*/ 69 w 69"/>
                      <a:gd name="T9" fmla="*/ 40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5" y="65"/>
                        </a:lnTo>
                        <a:lnTo>
                          <a:pt x="43" y="40"/>
                        </a:lnTo>
                        <a:lnTo>
                          <a:pt x="69" y="40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134"/>
                  <p:cNvSpPr>
                    <a:spLocks/>
                  </p:cNvSpPr>
                  <p:nvPr/>
                </p:nvSpPr>
                <p:spPr bwMode="auto">
                  <a:xfrm flipV="1">
                    <a:off x="4242" y="2571"/>
                    <a:ext cx="147" cy="137"/>
                  </a:xfrm>
                  <a:custGeom>
                    <a:avLst/>
                    <a:gdLst>
                      <a:gd name="T0" fmla="*/ 0 w 68"/>
                      <a:gd name="T1" fmla="*/ 40 h 65"/>
                      <a:gd name="T2" fmla="*/ 26 w 68"/>
                      <a:gd name="T3" fmla="*/ 40 h 65"/>
                      <a:gd name="T4" fmla="*/ 34 w 68"/>
                      <a:gd name="T5" fmla="*/ 65 h 65"/>
                      <a:gd name="T6" fmla="*/ 42 w 68"/>
                      <a:gd name="T7" fmla="*/ 40 h 65"/>
                      <a:gd name="T8" fmla="*/ 68 w 68"/>
                      <a:gd name="T9" fmla="*/ 40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4" y="65"/>
                        </a:lnTo>
                        <a:lnTo>
                          <a:pt x="42" y="40"/>
                        </a:lnTo>
                        <a:lnTo>
                          <a:pt x="68" y="40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5" name="Freeform 135"/>
                  <p:cNvSpPr>
                    <a:spLocks/>
                  </p:cNvSpPr>
                  <p:nvPr/>
                </p:nvSpPr>
                <p:spPr bwMode="auto">
                  <a:xfrm flipV="1">
                    <a:off x="4297" y="2340"/>
                    <a:ext cx="148" cy="136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6" name="Freeform 136"/>
                  <p:cNvSpPr>
                    <a:spLocks/>
                  </p:cNvSpPr>
                  <p:nvPr/>
                </p:nvSpPr>
                <p:spPr bwMode="auto">
                  <a:xfrm flipV="1">
                    <a:off x="3800" y="2222"/>
                    <a:ext cx="146" cy="137"/>
                  </a:xfrm>
                  <a:custGeom>
                    <a:avLst/>
                    <a:gdLst>
                      <a:gd name="T0" fmla="*/ 0 w 68"/>
                      <a:gd name="T1" fmla="*/ 40 h 65"/>
                      <a:gd name="T2" fmla="*/ 26 w 68"/>
                      <a:gd name="T3" fmla="*/ 40 h 65"/>
                      <a:gd name="T4" fmla="*/ 34 w 68"/>
                      <a:gd name="T5" fmla="*/ 65 h 65"/>
                      <a:gd name="T6" fmla="*/ 42 w 68"/>
                      <a:gd name="T7" fmla="*/ 40 h 65"/>
                      <a:gd name="T8" fmla="*/ 68 w 68"/>
                      <a:gd name="T9" fmla="*/ 40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4" y="65"/>
                        </a:lnTo>
                        <a:lnTo>
                          <a:pt x="42" y="40"/>
                        </a:lnTo>
                        <a:lnTo>
                          <a:pt x="68" y="40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7" name="Freeform 137"/>
                  <p:cNvSpPr>
                    <a:spLocks/>
                  </p:cNvSpPr>
                  <p:nvPr/>
                </p:nvSpPr>
                <p:spPr bwMode="auto">
                  <a:xfrm flipV="1">
                    <a:off x="3721" y="2092"/>
                    <a:ext cx="148" cy="137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8" name="Freeform 138"/>
                  <p:cNvSpPr>
                    <a:spLocks/>
                  </p:cNvSpPr>
                  <p:nvPr/>
                </p:nvSpPr>
                <p:spPr bwMode="auto">
                  <a:xfrm flipV="1">
                    <a:off x="4192" y="2012"/>
                    <a:ext cx="148" cy="140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139"/>
                  <p:cNvSpPr>
                    <a:spLocks/>
                  </p:cNvSpPr>
                  <p:nvPr/>
                </p:nvSpPr>
                <p:spPr bwMode="auto">
                  <a:xfrm flipV="1">
                    <a:off x="3962" y="2470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0" name="Freeform 140"/>
                  <p:cNvSpPr>
                    <a:spLocks/>
                  </p:cNvSpPr>
                  <p:nvPr/>
                </p:nvSpPr>
                <p:spPr bwMode="auto">
                  <a:xfrm flipV="1">
                    <a:off x="4504" y="2187"/>
                    <a:ext cx="146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1" name="Oval 141"/>
                  <p:cNvSpPr>
                    <a:spLocks noChangeArrowheads="1"/>
                  </p:cNvSpPr>
                  <p:nvPr/>
                </p:nvSpPr>
                <p:spPr bwMode="auto">
                  <a:xfrm>
                    <a:off x="3496" y="2983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2" name="Oval 142"/>
                  <p:cNvSpPr>
                    <a:spLocks noChangeArrowheads="1"/>
                  </p:cNvSpPr>
                  <p:nvPr/>
                </p:nvSpPr>
                <p:spPr bwMode="auto">
                  <a:xfrm>
                    <a:off x="3597" y="2316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3" name="Oval 143"/>
                  <p:cNvSpPr>
                    <a:spLocks noChangeArrowheads="1"/>
                  </p:cNvSpPr>
                  <p:nvPr/>
                </p:nvSpPr>
                <p:spPr bwMode="auto">
                  <a:xfrm>
                    <a:off x="4299" y="3204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4" name="Oval 144"/>
                  <p:cNvSpPr>
                    <a:spLocks noChangeArrowheads="1"/>
                  </p:cNvSpPr>
                  <p:nvPr/>
                </p:nvSpPr>
                <p:spPr bwMode="auto">
                  <a:xfrm>
                    <a:off x="3622" y="3063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5" name="Oval 145"/>
                  <p:cNvSpPr>
                    <a:spLocks noChangeArrowheads="1"/>
                  </p:cNvSpPr>
                  <p:nvPr/>
                </p:nvSpPr>
                <p:spPr bwMode="auto">
                  <a:xfrm>
                    <a:off x="3805" y="2860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6" name="Oval 146"/>
                  <p:cNvSpPr>
                    <a:spLocks noChangeArrowheads="1"/>
                  </p:cNvSpPr>
                  <p:nvPr/>
                </p:nvSpPr>
                <p:spPr bwMode="auto">
                  <a:xfrm>
                    <a:off x="3660" y="2804"/>
                    <a:ext cx="118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7" name="Oval 147"/>
                  <p:cNvSpPr>
                    <a:spLocks noChangeArrowheads="1"/>
                  </p:cNvSpPr>
                  <p:nvPr/>
                </p:nvSpPr>
                <p:spPr bwMode="auto">
                  <a:xfrm>
                    <a:off x="3496" y="3165"/>
                    <a:ext cx="118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8" name="Oval 148"/>
                  <p:cNvSpPr>
                    <a:spLocks noChangeArrowheads="1"/>
                  </p:cNvSpPr>
                  <p:nvPr/>
                </p:nvSpPr>
                <p:spPr bwMode="auto">
                  <a:xfrm>
                    <a:off x="3519" y="2506"/>
                    <a:ext cx="118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9" name="Freeform 149"/>
                  <p:cNvSpPr>
                    <a:spLocks/>
                  </p:cNvSpPr>
                  <p:nvPr/>
                </p:nvSpPr>
                <p:spPr bwMode="auto">
                  <a:xfrm flipV="1">
                    <a:off x="4455" y="2316"/>
                    <a:ext cx="147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0" name="Freeform 150"/>
                  <p:cNvSpPr>
                    <a:spLocks/>
                  </p:cNvSpPr>
                  <p:nvPr/>
                </p:nvSpPr>
                <p:spPr bwMode="auto">
                  <a:xfrm flipV="1">
                    <a:off x="4304" y="2192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1" name="Freeform 151"/>
                  <p:cNvSpPr>
                    <a:spLocks/>
                  </p:cNvSpPr>
                  <p:nvPr/>
                </p:nvSpPr>
                <p:spPr bwMode="auto">
                  <a:xfrm flipV="1">
                    <a:off x="4505" y="2453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 152"/>
                  <p:cNvSpPr>
                    <a:spLocks/>
                  </p:cNvSpPr>
                  <p:nvPr/>
                </p:nvSpPr>
                <p:spPr bwMode="auto">
                  <a:xfrm flipV="1">
                    <a:off x="4380" y="2510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153"/>
                  <p:cNvSpPr>
                    <a:spLocks/>
                  </p:cNvSpPr>
                  <p:nvPr/>
                </p:nvSpPr>
                <p:spPr bwMode="auto">
                  <a:xfrm flipV="1">
                    <a:off x="4661" y="2676"/>
                    <a:ext cx="148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 154"/>
                  <p:cNvSpPr>
                    <a:spLocks/>
                  </p:cNvSpPr>
                  <p:nvPr/>
                </p:nvSpPr>
                <p:spPr bwMode="auto">
                  <a:xfrm flipV="1">
                    <a:off x="4503" y="2627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155"/>
                  <p:cNvSpPr>
                    <a:spLocks/>
                  </p:cNvSpPr>
                  <p:nvPr/>
                </p:nvSpPr>
                <p:spPr bwMode="auto">
                  <a:xfrm flipV="1">
                    <a:off x="4399" y="2902"/>
                    <a:ext cx="147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Line 156"/>
                <p:cNvSpPr>
                  <a:spLocks noChangeShapeType="1"/>
                </p:cNvSpPr>
                <p:nvPr/>
              </p:nvSpPr>
              <p:spPr bwMode="auto">
                <a:xfrm>
                  <a:off x="3281" y="1885"/>
                  <a:ext cx="1674" cy="166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0" name="Group 157"/>
              <p:cNvGrpSpPr>
                <a:grpSpLocks/>
              </p:cNvGrpSpPr>
              <p:nvPr/>
            </p:nvGrpSpPr>
            <p:grpSpPr bwMode="auto">
              <a:xfrm>
                <a:off x="3636" y="2383"/>
                <a:ext cx="660" cy="620"/>
                <a:chOff x="172" y="403"/>
                <a:chExt cx="660" cy="620"/>
              </a:xfrm>
            </p:grpSpPr>
            <p:sp>
              <p:nvSpPr>
                <p:cNvPr id="61" name="Freeform 158"/>
                <p:cNvSpPr>
                  <a:spLocks/>
                </p:cNvSpPr>
                <p:nvPr/>
              </p:nvSpPr>
              <p:spPr bwMode="auto">
                <a:xfrm flipV="1">
                  <a:off x="172" y="884"/>
                  <a:ext cx="147" cy="139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Oval 159"/>
                <p:cNvSpPr>
                  <a:spLocks noChangeArrowheads="1"/>
                </p:cNvSpPr>
                <p:nvPr/>
              </p:nvSpPr>
              <p:spPr bwMode="auto">
                <a:xfrm>
                  <a:off x="715" y="403"/>
                  <a:ext cx="117" cy="114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56" name="Oval 164"/>
            <p:cNvSpPr>
              <a:spLocks noChangeArrowheads="1"/>
            </p:cNvSpPr>
            <p:nvPr/>
          </p:nvSpPr>
          <p:spPr bwMode="auto">
            <a:xfrm>
              <a:off x="4275" y="1353"/>
              <a:ext cx="78" cy="83"/>
            </a:xfrm>
            <a:prstGeom prst="ellipse">
              <a:avLst/>
            </a:prstGeom>
            <a:solidFill>
              <a:srgbClr val="FFFFFF"/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165"/>
            <p:cNvSpPr>
              <a:spLocks/>
            </p:cNvSpPr>
            <p:nvPr/>
          </p:nvSpPr>
          <p:spPr bwMode="auto">
            <a:xfrm flipV="1">
              <a:off x="4275" y="1497"/>
              <a:ext cx="98" cy="99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 Box 166"/>
            <p:cNvSpPr txBox="1">
              <a:spLocks noChangeArrowheads="1"/>
            </p:cNvSpPr>
            <p:nvPr/>
          </p:nvSpPr>
          <p:spPr bwMode="auto">
            <a:xfrm>
              <a:off x="4340" y="1297"/>
              <a:ext cx="147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400" b="1" dirty="0" smtClean="0"/>
                <a:t>y </a:t>
              </a:r>
              <a:r>
                <a:rPr lang="en-US" altLang="en-US" sz="2400" dirty="0" smtClean="0"/>
                <a:t>= (&gt;50K salary)</a:t>
              </a:r>
              <a:endParaRPr lang="en-US" altLang="en-US" sz="2400" baseline="-25000" dirty="0"/>
            </a:p>
          </p:txBody>
        </p:sp>
      </p:grpSp>
      <p:sp>
        <p:nvSpPr>
          <p:cNvPr id="106" name="Text Box 102"/>
          <p:cNvSpPr txBox="1">
            <a:spLocks noChangeArrowheads="1"/>
          </p:cNvSpPr>
          <p:nvPr/>
        </p:nvSpPr>
        <p:spPr bwMode="auto">
          <a:xfrm>
            <a:off x="5857875" y="6096000"/>
            <a:ext cx="28289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800" b="1" baseline="-25000" dirty="0" smtClean="0">
                <a:solidFill>
                  <a:srgbClr val="000000"/>
                </a:solidFill>
                <a:latin typeface="Arial" pitchFamily="34" charset="0"/>
              </a:rPr>
              <a:t>1</a:t>
            </a:r>
            <a:r>
              <a:rPr lang="en-US" altLang="en-US" sz="2800" b="1" baseline="-25000" dirty="0" smtClean="0"/>
              <a:t>   </a:t>
            </a:r>
            <a:r>
              <a:rPr lang="en-US" altLang="en-US" sz="2800" b="1" dirty="0" smtClean="0"/>
              <a:t>|  </a:t>
            </a:r>
            <a:r>
              <a:rPr lang="en-US" altLang="en-US" sz="28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800" b="1" baseline="-25000" dirty="0" smtClean="0">
                <a:solidFill>
                  <a:srgbClr val="000000"/>
                </a:solidFill>
                <a:latin typeface="Arial" pitchFamily="34" charset="0"/>
              </a:rPr>
              <a:t>2</a:t>
            </a:r>
            <a:r>
              <a:rPr lang="en-US" altLang="en-US" sz="2800" b="1" dirty="0" smtClean="0"/>
              <a:t> </a:t>
            </a:r>
            <a:endParaRPr lang="en-US" altLang="en-US" sz="2800" b="1" baseline="-25000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533400" y="1428469"/>
            <a:ext cx="4136409" cy="3524532"/>
            <a:chOff x="4893291" y="1347719"/>
            <a:chExt cx="4136409" cy="3524532"/>
          </a:xfrm>
        </p:grpSpPr>
        <p:sp>
          <p:nvSpPr>
            <p:cNvPr id="108" name="Oval 107"/>
            <p:cNvSpPr/>
            <p:nvPr/>
          </p:nvSpPr>
          <p:spPr>
            <a:xfrm>
              <a:off x="4893291" y="3272051"/>
              <a:ext cx="1676400" cy="1595651"/>
            </a:xfrm>
            <a:prstGeom prst="ellipse">
              <a:avLst/>
            </a:prstGeom>
            <a:ln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Age </a:t>
              </a:r>
              <a:endParaRPr lang="en-US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7353300" y="3276600"/>
              <a:ext cx="1676400" cy="1595651"/>
            </a:xfrm>
            <a:prstGeom prst="ellipse">
              <a:avLst/>
            </a:prstGeom>
            <a:ln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Highest degree</a:t>
              </a:r>
              <a:endParaRPr lang="en-US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6068506" y="1347719"/>
              <a:ext cx="1676400" cy="159565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head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y = &gt;50K salary</a:t>
              </a:r>
              <a:endParaRPr lang="en-US" sz="2400" dirty="0"/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 flipH="1">
              <a:off x="5992306" y="2752015"/>
              <a:ext cx="381000" cy="600785"/>
            </a:xfrm>
            <a:prstGeom prst="straightConnector1">
              <a:avLst/>
            </a:prstGeom>
            <a:ln w="635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Straight Arrow Connector 112"/>
          <p:cNvCxnSpPr/>
          <p:nvPr/>
        </p:nvCxnSpPr>
        <p:spPr>
          <a:xfrm>
            <a:off x="3048000" y="2881312"/>
            <a:ext cx="434824" cy="521663"/>
          </a:xfrm>
          <a:prstGeom prst="straightConnector1">
            <a:avLst/>
          </a:prstGeom>
          <a:ln w="635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62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So: we have 2 cases: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21</a:t>
            </a:fld>
            <a:endParaRPr lang="en-US"/>
          </a:p>
        </p:txBody>
      </p:sp>
      <p:sp>
        <p:nvSpPr>
          <p:cNvPr id="259" name="Rectangle 50"/>
          <p:cNvSpPr>
            <a:spLocks noChangeArrowheads="1"/>
          </p:cNvSpPr>
          <p:nvPr/>
        </p:nvSpPr>
        <p:spPr bwMode="auto">
          <a:xfrm>
            <a:off x="528331" y="1391051"/>
            <a:ext cx="3648048" cy="3600349"/>
          </a:xfrm>
          <a:prstGeom prst="rect">
            <a:avLst/>
          </a:prstGeom>
          <a:solidFill>
            <a:srgbClr val="FFFFCC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67751" y="1241826"/>
            <a:ext cx="4300538" cy="4095750"/>
            <a:chOff x="1452" y="968"/>
            <a:chExt cx="2709" cy="2580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316" y="3087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2219" y="2938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522" y="2912"/>
              <a:ext cx="119" cy="134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1989" y="2904"/>
              <a:ext cx="119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1920" y="2684"/>
              <a:ext cx="121" cy="134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979" y="2458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573" y="2447"/>
              <a:ext cx="119" cy="133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475" y="2719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2709" y="2271"/>
              <a:ext cx="119" cy="133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2786" y="2646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2608" y="2156"/>
              <a:ext cx="116" cy="133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2331" y="2449"/>
              <a:ext cx="120" cy="131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2296" y="2231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1452" y="968"/>
              <a:ext cx="49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 sz="2000" b="1" dirty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 dirty="0">
                  <a:solidFill>
                    <a:srgbClr val="000000"/>
                  </a:solidFill>
                  <a:latin typeface="Arial" pitchFamily="34" charset="0"/>
                </a:rPr>
                <a:t>2</a:t>
              </a: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2108" y="2576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2005" y="2248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2649" y="2905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2237" y="2668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2340" y="2550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auto">
            <a:xfrm>
              <a:off x="2314" y="2707"/>
              <a:ext cx="121" cy="133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2108" y="2786"/>
              <a:ext cx="121" cy="133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2198" y="2458"/>
              <a:ext cx="121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Oval 26"/>
            <p:cNvSpPr>
              <a:spLocks noChangeArrowheads="1"/>
            </p:cNvSpPr>
            <p:nvPr/>
          </p:nvSpPr>
          <p:spPr bwMode="auto">
            <a:xfrm>
              <a:off x="2717" y="2330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3084" y="2234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2874" y="2106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auto">
            <a:xfrm>
              <a:off x="2778" y="1964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Oval 30"/>
            <p:cNvSpPr>
              <a:spLocks noChangeArrowheads="1"/>
            </p:cNvSpPr>
            <p:nvPr/>
          </p:nvSpPr>
          <p:spPr bwMode="auto">
            <a:xfrm>
              <a:off x="2576" y="1703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Oval 31"/>
            <p:cNvSpPr>
              <a:spLocks noChangeArrowheads="1"/>
            </p:cNvSpPr>
            <p:nvPr/>
          </p:nvSpPr>
          <p:spPr bwMode="auto">
            <a:xfrm>
              <a:off x="2800" y="1552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Oval 32"/>
            <p:cNvSpPr>
              <a:spLocks noChangeArrowheads="1"/>
            </p:cNvSpPr>
            <p:nvPr/>
          </p:nvSpPr>
          <p:spPr bwMode="auto">
            <a:xfrm>
              <a:off x="3166" y="1418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3391" y="1620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3279" y="2196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Oval 35"/>
            <p:cNvSpPr>
              <a:spLocks noChangeArrowheads="1"/>
            </p:cNvSpPr>
            <p:nvPr/>
          </p:nvSpPr>
          <p:spPr bwMode="auto">
            <a:xfrm>
              <a:off x="3376" y="2159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2897" y="1650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Oval 37"/>
            <p:cNvSpPr>
              <a:spLocks noChangeArrowheads="1"/>
            </p:cNvSpPr>
            <p:nvPr/>
          </p:nvSpPr>
          <p:spPr bwMode="auto">
            <a:xfrm>
              <a:off x="2935" y="1852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Oval 38"/>
            <p:cNvSpPr>
              <a:spLocks noChangeArrowheads="1"/>
            </p:cNvSpPr>
            <p:nvPr/>
          </p:nvSpPr>
          <p:spPr bwMode="auto">
            <a:xfrm>
              <a:off x="2867" y="1785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Oval 39"/>
            <p:cNvSpPr>
              <a:spLocks noChangeArrowheads="1"/>
            </p:cNvSpPr>
            <p:nvPr/>
          </p:nvSpPr>
          <p:spPr bwMode="auto">
            <a:xfrm>
              <a:off x="3054" y="1673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Oval 40"/>
            <p:cNvSpPr>
              <a:spLocks noChangeArrowheads="1"/>
            </p:cNvSpPr>
            <p:nvPr/>
          </p:nvSpPr>
          <p:spPr bwMode="auto">
            <a:xfrm>
              <a:off x="3099" y="1807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Oval 41"/>
            <p:cNvSpPr>
              <a:spLocks noChangeArrowheads="1"/>
            </p:cNvSpPr>
            <p:nvPr/>
          </p:nvSpPr>
          <p:spPr bwMode="auto">
            <a:xfrm>
              <a:off x="3331" y="1732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Oval 42"/>
            <p:cNvSpPr>
              <a:spLocks noChangeArrowheads="1"/>
            </p:cNvSpPr>
            <p:nvPr/>
          </p:nvSpPr>
          <p:spPr bwMode="auto">
            <a:xfrm>
              <a:off x="3054" y="2032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Oval 43"/>
            <p:cNvSpPr>
              <a:spLocks noChangeArrowheads="1"/>
            </p:cNvSpPr>
            <p:nvPr/>
          </p:nvSpPr>
          <p:spPr bwMode="auto">
            <a:xfrm>
              <a:off x="3166" y="1987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Oval 44"/>
            <p:cNvSpPr>
              <a:spLocks noChangeArrowheads="1"/>
            </p:cNvSpPr>
            <p:nvPr/>
          </p:nvSpPr>
          <p:spPr bwMode="auto">
            <a:xfrm>
              <a:off x="3383" y="1971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Oval 45"/>
            <p:cNvSpPr>
              <a:spLocks noChangeArrowheads="1"/>
            </p:cNvSpPr>
            <p:nvPr/>
          </p:nvSpPr>
          <p:spPr bwMode="auto">
            <a:xfrm>
              <a:off x="3241" y="1852"/>
              <a:ext cx="120" cy="132"/>
            </a:xfrm>
            <a:prstGeom prst="ellipse">
              <a:avLst/>
            </a:pr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 Box 46"/>
            <p:cNvSpPr txBox="1">
              <a:spLocks noChangeArrowheads="1"/>
            </p:cNvSpPr>
            <p:nvPr/>
          </p:nvSpPr>
          <p:spPr bwMode="auto">
            <a:xfrm>
              <a:off x="3663" y="3298"/>
              <a:ext cx="49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altLang="en-US" sz="2000" b="1" dirty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 dirty="0">
                  <a:solidFill>
                    <a:srgbClr val="000000"/>
                  </a:solidFill>
                  <a:latin typeface="Arial" pitchFamily="34" charset="0"/>
                </a:rPr>
                <a:t>1</a:t>
              </a:r>
            </a:p>
          </p:txBody>
        </p:sp>
        <p:sp>
          <p:nvSpPr>
            <p:cNvPr id="49" name="Line 47"/>
            <p:cNvSpPr>
              <a:spLocks noChangeShapeType="1"/>
            </p:cNvSpPr>
            <p:nvPr/>
          </p:nvSpPr>
          <p:spPr bwMode="auto">
            <a:xfrm>
              <a:off x="1738" y="3327"/>
              <a:ext cx="21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48"/>
            <p:cNvSpPr>
              <a:spLocks noChangeShapeType="1"/>
            </p:cNvSpPr>
            <p:nvPr/>
          </p:nvSpPr>
          <p:spPr bwMode="auto">
            <a:xfrm flipV="1">
              <a:off x="1734" y="1020"/>
              <a:ext cx="1" cy="231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" name="Group 113"/>
          <p:cNvGrpSpPr>
            <a:grpSpLocks/>
          </p:cNvGrpSpPr>
          <p:nvPr/>
        </p:nvGrpSpPr>
        <p:grpSpPr bwMode="auto">
          <a:xfrm>
            <a:off x="515427" y="1324376"/>
            <a:ext cx="8475664" cy="3673475"/>
            <a:chOff x="1734" y="1020"/>
            <a:chExt cx="5339" cy="2314"/>
          </a:xfrm>
        </p:grpSpPr>
        <p:grpSp>
          <p:nvGrpSpPr>
            <p:cNvPr id="58" name="Group 53"/>
            <p:cNvGrpSpPr>
              <a:grpSpLocks/>
            </p:cNvGrpSpPr>
            <p:nvPr/>
          </p:nvGrpSpPr>
          <p:grpSpPr bwMode="auto">
            <a:xfrm>
              <a:off x="1734" y="1020"/>
              <a:ext cx="2189" cy="2314"/>
              <a:chOff x="1734" y="1020"/>
              <a:chExt cx="2189" cy="2314"/>
            </a:xfrm>
          </p:grpSpPr>
          <p:sp>
            <p:nvSpPr>
              <p:cNvPr id="59" name="Oval 54"/>
              <p:cNvSpPr>
                <a:spLocks noChangeArrowheads="1"/>
              </p:cNvSpPr>
              <p:nvPr/>
            </p:nvSpPr>
            <p:spPr bwMode="auto">
              <a:xfrm>
                <a:off x="2316" y="3087"/>
                <a:ext cx="120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Oval 55"/>
              <p:cNvSpPr>
                <a:spLocks noChangeArrowheads="1"/>
              </p:cNvSpPr>
              <p:nvPr/>
            </p:nvSpPr>
            <p:spPr bwMode="auto">
              <a:xfrm>
                <a:off x="2219" y="293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Oval 56"/>
              <p:cNvSpPr>
                <a:spLocks noChangeArrowheads="1"/>
              </p:cNvSpPr>
              <p:nvPr/>
            </p:nvSpPr>
            <p:spPr bwMode="auto">
              <a:xfrm>
                <a:off x="2522" y="2912"/>
                <a:ext cx="119" cy="13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Oval 57"/>
              <p:cNvSpPr>
                <a:spLocks noChangeArrowheads="1"/>
              </p:cNvSpPr>
              <p:nvPr/>
            </p:nvSpPr>
            <p:spPr bwMode="auto">
              <a:xfrm>
                <a:off x="1989" y="2904"/>
                <a:ext cx="119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Oval 58"/>
              <p:cNvSpPr>
                <a:spLocks noChangeArrowheads="1"/>
              </p:cNvSpPr>
              <p:nvPr/>
            </p:nvSpPr>
            <p:spPr bwMode="auto">
              <a:xfrm>
                <a:off x="1920" y="2684"/>
                <a:ext cx="121" cy="13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Oval 59"/>
              <p:cNvSpPr>
                <a:spLocks noChangeArrowheads="1"/>
              </p:cNvSpPr>
              <p:nvPr/>
            </p:nvSpPr>
            <p:spPr bwMode="auto">
              <a:xfrm>
                <a:off x="1979" y="245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Oval 60"/>
              <p:cNvSpPr>
                <a:spLocks noChangeArrowheads="1"/>
              </p:cNvSpPr>
              <p:nvPr/>
            </p:nvSpPr>
            <p:spPr bwMode="auto">
              <a:xfrm>
                <a:off x="2573" y="2447"/>
                <a:ext cx="119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Oval 61"/>
              <p:cNvSpPr>
                <a:spLocks noChangeArrowheads="1"/>
              </p:cNvSpPr>
              <p:nvPr/>
            </p:nvSpPr>
            <p:spPr bwMode="auto">
              <a:xfrm>
                <a:off x="2475" y="2719"/>
                <a:ext cx="120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Oval 62"/>
              <p:cNvSpPr>
                <a:spLocks noChangeArrowheads="1"/>
              </p:cNvSpPr>
              <p:nvPr/>
            </p:nvSpPr>
            <p:spPr bwMode="auto">
              <a:xfrm>
                <a:off x="2709" y="2271"/>
                <a:ext cx="119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Oval 63"/>
              <p:cNvSpPr>
                <a:spLocks noChangeArrowheads="1"/>
              </p:cNvSpPr>
              <p:nvPr/>
            </p:nvSpPr>
            <p:spPr bwMode="auto">
              <a:xfrm>
                <a:off x="2786" y="2646"/>
                <a:ext cx="120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Oval 64"/>
              <p:cNvSpPr>
                <a:spLocks noChangeArrowheads="1"/>
              </p:cNvSpPr>
              <p:nvPr/>
            </p:nvSpPr>
            <p:spPr bwMode="auto">
              <a:xfrm>
                <a:off x="2608" y="2156"/>
                <a:ext cx="116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Oval 65"/>
              <p:cNvSpPr>
                <a:spLocks noChangeArrowheads="1"/>
              </p:cNvSpPr>
              <p:nvPr/>
            </p:nvSpPr>
            <p:spPr bwMode="auto">
              <a:xfrm>
                <a:off x="2331" y="2449"/>
                <a:ext cx="120" cy="131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Oval 66"/>
              <p:cNvSpPr>
                <a:spLocks noChangeArrowheads="1"/>
              </p:cNvSpPr>
              <p:nvPr/>
            </p:nvSpPr>
            <p:spPr bwMode="auto">
              <a:xfrm>
                <a:off x="2296" y="2231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67"/>
              <p:cNvSpPr>
                <a:spLocks/>
              </p:cNvSpPr>
              <p:nvPr/>
            </p:nvSpPr>
            <p:spPr bwMode="auto">
              <a:xfrm flipV="1">
                <a:off x="2699" y="2304"/>
                <a:ext cx="151" cy="160"/>
              </a:xfrm>
              <a:custGeom>
                <a:avLst/>
                <a:gdLst>
                  <a:gd name="T0" fmla="*/ 0 w 69"/>
                  <a:gd name="T1" fmla="*/ 41 h 65"/>
                  <a:gd name="T2" fmla="*/ 26 w 69"/>
                  <a:gd name="T3" fmla="*/ 41 h 65"/>
                  <a:gd name="T4" fmla="*/ 35 w 69"/>
                  <a:gd name="T5" fmla="*/ 65 h 65"/>
                  <a:gd name="T6" fmla="*/ 43 w 69"/>
                  <a:gd name="T7" fmla="*/ 41 h 65"/>
                  <a:gd name="T8" fmla="*/ 69 w 69"/>
                  <a:gd name="T9" fmla="*/ 41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5" y="65"/>
                    </a:lnTo>
                    <a:lnTo>
                      <a:pt x="43" y="41"/>
                    </a:lnTo>
                    <a:lnTo>
                      <a:pt x="69" y="41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68"/>
              <p:cNvSpPr>
                <a:spLocks/>
              </p:cNvSpPr>
              <p:nvPr/>
            </p:nvSpPr>
            <p:spPr bwMode="auto">
              <a:xfrm flipV="1">
                <a:off x="3364" y="2141"/>
                <a:ext cx="151" cy="158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69"/>
              <p:cNvSpPr>
                <a:spLocks/>
              </p:cNvSpPr>
              <p:nvPr/>
            </p:nvSpPr>
            <p:spPr bwMode="auto">
              <a:xfrm flipV="1">
                <a:off x="3074" y="2215"/>
                <a:ext cx="151" cy="159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0"/>
              <p:cNvSpPr>
                <a:spLocks/>
              </p:cNvSpPr>
              <p:nvPr/>
            </p:nvSpPr>
            <p:spPr bwMode="auto">
              <a:xfrm flipV="1">
                <a:off x="2857" y="1766"/>
                <a:ext cx="151" cy="159"/>
              </a:xfrm>
              <a:custGeom>
                <a:avLst/>
                <a:gdLst>
                  <a:gd name="T0" fmla="*/ 0 w 69"/>
                  <a:gd name="T1" fmla="*/ 40 h 65"/>
                  <a:gd name="T2" fmla="*/ 26 w 69"/>
                  <a:gd name="T3" fmla="*/ 40 h 65"/>
                  <a:gd name="T4" fmla="*/ 35 w 69"/>
                  <a:gd name="T5" fmla="*/ 65 h 65"/>
                  <a:gd name="T6" fmla="*/ 43 w 69"/>
                  <a:gd name="T7" fmla="*/ 40 h 65"/>
                  <a:gd name="T8" fmla="*/ 69 w 69"/>
                  <a:gd name="T9" fmla="*/ 40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5" y="65"/>
                    </a:lnTo>
                    <a:lnTo>
                      <a:pt x="43" y="40"/>
                    </a:lnTo>
                    <a:lnTo>
                      <a:pt x="69" y="40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1"/>
              <p:cNvSpPr>
                <a:spLocks/>
              </p:cNvSpPr>
              <p:nvPr/>
            </p:nvSpPr>
            <p:spPr bwMode="auto">
              <a:xfrm flipV="1">
                <a:off x="3224" y="1846"/>
                <a:ext cx="154" cy="162"/>
              </a:xfrm>
              <a:custGeom>
                <a:avLst/>
                <a:gdLst>
                  <a:gd name="T0" fmla="*/ 0 w 69"/>
                  <a:gd name="T1" fmla="*/ 41 h 65"/>
                  <a:gd name="T2" fmla="*/ 26 w 69"/>
                  <a:gd name="T3" fmla="*/ 41 h 65"/>
                  <a:gd name="T4" fmla="*/ 35 w 69"/>
                  <a:gd name="T5" fmla="*/ 65 h 65"/>
                  <a:gd name="T6" fmla="*/ 43 w 69"/>
                  <a:gd name="T7" fmla="*/ 41 h 65"/>
                  <a:gd name="T8" fmla="*/ 69 w 69"/>
                  <a:gd name="T9" fmla="*/ 41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5" y="65"/>
                    </a:lnTo>
                    <a:lnTo>
                      <a:pt x="43" y="41"/>
                    </a:lnTo>
                    <a:lnTo>
                      <a:pt x="69" y="41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2"/>
              <p:cNvSpPr>
                <a:spLocks/>
              </p:cNvSpPr>
              <p:nvPr/>
            </p:nvSpPr>
            <p:spPr bwMode="auto">
              <a:xfrm flipV="1">
                <a:off x="2879" y="1649"/>
                <a:ext cx="153" cy="159"/>
              </a:xfrm>
              <a:custGeom>
                <a:avLst/>
                <a:gdLst>
                  <a:gd name="T0" fmla="*/ 0 w 69"/>
                  <a:gd name="T1" fmla="*/ 40 h 65"/>
                  <a:gd name="T2" fmla="*/ 26 w 69"/>
                  <a:gd name="T3" fmla="*/ 40 h 65"/>
                  <a:gd name="T4" fmla="*/ 35 w 69"/>
                  <a:gd name="T5" fmla="*/ 65 h 65"/>
                  <a:gd name="T6" fmla="*/ 43 w 69"/>
                  <a:gd name="T7" fmla="*/ 40 h 65"/>
                  <a:gd name="T8" fmla="*/ 69 w 69"/>
                  <a:gd name="T9" fmla="*/ 40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5" y="65"/>
                    </a:lnTo>
                    <a:lnTo>
                      <a:pt x="43" y="40"/>
                    </a:lnTo>
                    <a:lnTo>
                      <a:pt x="69" y="40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3"/>
              <p:cNvSpPr>
                <a:spLocks/>
              </p:cNvSpPr>
              <p:nvPr/>
            </p:nvSpPr>
            <p:spPr bwMode="auto">
              <a:xfrm flipV="1">
                <a:off x="2873" y="2099"/>
                <a:ext cx="151" cy="158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4"/>
              <p:cNvSpPr>
                <a:spLocks/>
              </p:cNvSpPr>
              <p:nvPr/>
            </p:nvSpPr>
            <p:spPr bwMode="auto">
              <a:xfrm flipV="1">
                <a:off x="2930" y="1831"/>
                <a:ext cx="151" cy="158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75"/>
              <p:cNvSpPr>
                <a:spLocks/>
              </p:cNvSpPr>
              <p:nvPr/>
            </p:nvSpPr>
            <p:spPr bwMode="auto">
              <a:xfrm flipV="1">
                <a:off x="2579" y="1684"/>
                <a:ext cx="150" cy="159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76"/>
              <p:cNvSpPr>
                <a:spLocks/>
              </p:cNvSpPr>
              <p:nvPr/>
            </p:nvSpPr>
            <p:spPr bwMode="auto">
              <a:xfrm flipV="1">
                <a:off x="2789" y="1544"/>
                <a:ext cx="152" cy="159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77"/>
              <p:cNvSpPr>
                <a:spLocks/>
              </p:cNvSpPr>
              <p:nvPr/>
            </p:nvSpPr>
            <p:spPr bwMode="auto">
              <a:xfrm flipV="1">
                <a:off x="3159" y="1409"/>
                <a:ext cx="152" cy="162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78"/>
              <p:cNvSpPr>
                <a:spLocks/>
              </p:cNvSpPr>
              <p:nvPr/>
            </p:nvSpPr>
            <p:spPr bwMode="auto">
              <a:xfrm flipV="1">
                <a:off x="2783" y="1949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79"/>
              <p:cNvSpPr>
                <a:spLocks/>
              </p:cNvSpPr>
              <p:nvPr/>
            </p:nvSpPr>
            <p:spPr bwMode="auto">
              <a:xfrm flipV="1">
                <a:off x="3377" y="1591"/>
                <a:ext cx="150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Oval 80"/>
              <p:cNvSpPr>
                <a:spLocks noChangeArrowheads="1"/>
              </p:cNvSpPr>
              <p:nvPr/>
            </p:nvSpPr>
            <p:spPr bwMode="auto">
              <a:xfrm>
                <a:off x="2108" y="2576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Oval 81"/>
              <p:cNvSpPr>
                <a:spLocks noChangeArrowheads="1"/>
              </p:cNvSpPr>
              <p:nvPr/>
            </p:nvSpPr>
            <p:spPr bwMode="auto">
              <a:xfrm>
                <a:off x="2005" y="224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Oval 82"/>
              <p:cNvSpPr>
                <a:spLocks noChangeArrowheads="1"/>
              </p:cNvSpPr>
              <p:nvPr/>
            </p:nvSpPr>
            <p:spPr bwMode="auto">
              <a:xfrm>
                <a:off x="2649" y="2905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Oval 83"/>
              <p:cNvSpPr>
                <a:spLocks noChangeArrowheads="1"/>
              </p:cNvSpPr>
              <p:nvPr/>
            </p:nvSpPr>
            <p:spPr bwMode="auto">
              <a:xfrm>
                <a:off x="2237" y="266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Oval 84"/>
              <p:cNvSpPr>
                <a:spLocks noChangeArrowheads="1"/>
              </p:cNvSpPr>
              <p:nvPr/>
            </p:nvSpPr>
            <p:spPr bwMode="auto">
              <a:xfrm>
                <a:off x="2340" y="2550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Oval 85"/>
              <p:cNvSpPr>
                <a:spLocks noChangeArrowheads="1"/>
              </p:cNvSpPr>
              <p:nvPr/>
            </p:nvSpPr>
            <p:spPr bwMode="auto">
              <a:xfrm>
                <a:off x="2314" y="2707"/>
                <a:ext cx="121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Oval 86"/>
              <p:cNvSpPr>
                <a:spLocks noChangeArrowheads="1"/>
              </p:cNvSpPr>
              <p:nvPr/>
            </p:nvSpPr>
            <p:spPr bwMode="auto">
              <a:xfrm>
                <a:off x="2108" y="2786"/>
                <a:ext cx="121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Oval 87"/>
              <p:cNvSpPr>
                <a:spLocks noChangeArrowheads="1"/>
              </p:cNvSpPr>
              <p:nvPr/>
            </p:nvSpPr>
            <p:spPr bwMode="auto">
              <a:xfrm>
                <a:off x="2198" y="245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88"/>
              <p:cNvSpPr>
                <a:spLocks/>
              </p:cNvSpPr>
              <p:nvPr/>
            </p:nvSpPr>
            <p:spPr bwMode="auto">
              <a:xfrm flipV="1">
                <a:off x="3092" y="1804"/>
                <a:ext cx="151" cy="161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89"/>
              <p:cNvSpPr>
                <a:spLocks/>
              </p:cNvSpPr>
              <p:nvPr/>
            </p:nvSpPr>
            <p:spPr bwMode="auto">
              <a:xfrm flipV="1">
                <a:off x="3040" y="1660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0"/>
              <p:cNvSpPr>
                <a:spLocks/>
              </p:cNvSpPr>
              <p:nvPr/>
            </p:nvSpPr>
            <p:spPr bwMode="auto">
              <a:xfrm flipV="1">
                <a:off x="3143" y="1962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1"/>
              <p:cNvSpPr>
                <a:spLocks/>
              </p:cNvSpPr>
              <p:nvPr/>
            </p:nvSpPr>
            <p:spPr bwMode="auto">
              <a:xfrm flipV="1">
                <a:off x="3053" y="2028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2"/>
              <p:cNvSpPr>
                <a:spLocks/>
              </p:cNvSpPr>
              <p:nvPr/>
            </p:nvSpPr>
            <p:spPr bwMode="auto">
              <a:xfrm flipV="1">
                <a:off x="3323" y="1712"/>
                <a:ext cx="152" cy="161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3"/>
              <p:cNvSpPr>
                <a:spLocks/>
              </p:cNvSpPr>
              <p:nvPr/>
            </p:nvSpPr>
            <p:spPr bwMode="auto">
              <a:xfrm flipV="1">
                <a:off x="3375" y="1962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4"/>
              <p:cNvSpPr>
                <a:spLocks/>
              </p:cNvSpPr>
              <p:nvPr/>
            </p:nvSpPr>
            <p:spPr bwMode="auto">
              <a:xfrm flipV="1">
                <a:off x="3259" y="2185"/>
                <a:ext cx="151" cy="161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97"/>
              <p:cNvSpPr>
                <a:spLocks noChangeShapeType="1"/>
              </p:cNvSpPr>
              <p:nvPr/>
            </p:nvSpPr>
            <p:spPr bwMode="auto">
              <a:xfrm>
                <a:off x="1738" y="3327"/>
                <a:ext cx="21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98"/>
              <p:cNvSpPr>
                <a:spLocks noChangeShapeType="1"/>
              </p:cNvSpPr>
              <p:nvPr/>
            </p:nvSpPr>
            <p:spPr bwMode="auto">
              <a:xfrm flipV="1">
                <a:off x="1734" y="1020"/>
                <a:ext cx="1" cy="231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112"/>
            <p:cNvGrpSpPr>
              <a:grpSpLocks/>
            </p:cNvGrpSpPr>
            <p:nvPr/>
          </p:nvGrpSpPr>
          <p:grpSpPr bwMode="auto">
            <a:xfrm>
              <a:off x="6736" y="1127"/>
              <a:ext cx="337" cy="299"/>
              <a:chOff x="6736" y="1127"/>
              <a:chExt cx="337" cy="299"/>
            </a:xfrm>
          </p:grpSpPr>
          <p:sp>
            <p:nvSpPr>
              <p:cNvPr id="54" name="Oval 104"/>
              <p:cNvSpPr>
                <a:spLocks noChangeArrowheads="1"/>
              </p:cNvSpPr>
              <p:nvPr/>
            </p:nvSpPr>
            <p:spPr bwMode="auto">
              <a:xfrm>
                <a:off x="6736" y="1183"/>
                <a:ext cx="78" cy="83"/>
              </a:xfrm>
              <a:prstGeom prst="ellipse">
                <a:avLst/>
              </a:prstGeom>
              <a:solidFill>
                <a:srgbClr val="FFFFFF"/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05"/>
              <p:cNvSpPr>
                <a:spLocks/>
              </p:cNvSpPr>
              <p:nvPr/>
            </p:nvSpPr>
            <p:spPr bwMode="auto">
              <a:xfrm flipV="1">
                <a:off x="6736" y="1327"/>
                <a:ext cx="98" cy="99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Text Box 110"/>
              <p:cNvSpPr txBox="1">
                <a:spLocks noChangeArrowheads="1"/>
              </p:cNvSpPr>
              <p:nvPr/>
            </p:nvSpPr>
            <p:spPr bwMode="auto">
              <a:xfrm>
                <a:off x="6865" y="1127"/>
                <a:ext cx="20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b="1" dirty="0"/>
                  <a:t>y</a:t>
                </a:r>
                <a:endParaRPr lang="en-US" altLang="en-US" sz="2400" b="1" baseline="-25000" dirty="0"/>
              </a:p>
            </p:txBody>
          </p:sp>
        </p:grpSp>
      </p:grpSp>
      <p:grpSp>
        <p:nvGrpSpPr>
          <p:cNvPr id="105" name="Group 2"/>
          <p:cNvGrpSpPr>
            <a:grpSpLocks/>
          </p:cNvGrpSpPr>
          <p:nvPr/>
        </p:nvGrpSpPr>
        <p:grpSpPr bwMode="auto">
          <a:xfrm>
            <a:off x="3922006" y="1324376"/>
            <a:ext cx="5502468" cy="4018747"/>
            <a:chOff x="2647" y="1602"/>
            <a:chExt cx="3209" cy="2216"/>
          </a:xfrm>
        </p:grpSpPr>
        <p:grpSp>
          <p:nvGrpSpPr>
            <p:cNvPr id="106" name="Group 3"/>
            <p:cNvGrpSpPr>
              <a:grpSpLocks/>
            </p:cNvGrpSpPr>
            <p:nvPr/>
          </p:nvGrpSpPr>
          <p:grpSpPr bwMode="auto">
            <a:xfrm>
              <a:off x="3444" y="2014"/>
              <a:ext cx="1353" cy="1377"/>
              <a:chOff x="-236" y="-178"/>
              <a:chExt cx="1353" cy="1377"/>
            </a:xfrm>
          </p:grpSpPr>
          <p:sp>
            <p:nvSpPr>
              <p:cNvPr id="111" name="Oval 4"/>
              <p:cNvSpPr>
                <a:spLocks noChangeArrowheads="1"/>
              </p:cNvSpPr>
              <p:nvPr/>
            </p:nvSpPr>
            <p:spPr bwMode="auto">
              <a:xfrm>
                <a:off x="366" y="96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Oval 5"/>
              <p:cNvSpPr>
                <a:spLocks noChangeArrowheads="1"/>
              </p:cNvSpPr>
              <p:nvPr/>
            </p:nvSpPr>
            <p:spPr bwMode="auto">
              <a:xfrm>
                <a:off x="89" y="831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Oval 6"/>
              <p:cNvSpPr>
                <a:spLocks noChangeArrowheads="1"/>
              </p:cNvSpPr>
              <p:nvPr/>
            </p:nvSpPr>
            <p:spPr bwMode="auto">
              <a:xfrm>
                <a:off x="220" y="1083"/>
                <a:ext cx="116" cy="116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Oval 7"/>
              <p:cNvSpPr>
                <a:spLocks noChangeArrowheads="1"/>
              </p:cNvSpPr>
              <p:nvPr/>
            </p:nvSpPr>
            <p:spPr bwMode="auto">
              <a:xfrm>
                <a:off x="11" y="1021"/>
                <a:ext cx="116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Oval 8"/>
              <p:cNvSpPr>
                <a:spLocks noChangeArrowheads="1"/>
              </p:cNvSpPr>
              <p:nvPr/>
            </p:nvSpPr>
            <p:spPr bwMode="auto">
              <a:xfrm>
                <a:off x="-202" y="583"/>
                <a:ext cx="118" cy="116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Oval 9"/>
              <p:cNvSpPr>
                <a:spLocks noChangeArrowheads="1"/>
              </p:cNvSpPr>
              <p:nvPr/>
            </p:nvSpPr>
            <p:spPr bwMode="auto">
              <a:xfrm>
                <a:off x="-236" y="470"/>
                <a:ext cx="117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Oval 10"/>
              <p:cNvSpPr>
                <a:spLocks noChangeArrowheads="1"/>
              </p:cNvSpPr>
              <p:nvPr/>
            </p:nvSpPr>
            <p:spPr bwMode="auto">
              <a:xfrm>
                <a:off x="269" y="681"/>
                <a:ext cx="116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Oval 11"/>
              <p:cNvSpPr>
                <a:spLocks noChangeArrowheads="1"/>
              </p:cNvSpPr>
              <p:nvPr/>
            </p:nvSpPr>
            <p:spPr bwMode="auto">
              <a:xfrm>
                <a:off x="284" y="907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Oval 12"/>
              <p:cNvSpPr>
                <a:spLocks noChangeArrowheads="1"/>
              </p:cNvSpPr>
              <p:nvPr/>
            </p:nvSpPr>
            <p:spPr bwMode="auto">
              <a:xfrm>
                <a:off x="374" y="511"/>
                <a:ext cx="116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Oval 13"/>
              <p:cNvSpPr>
                <a:spLocks noChangeArrowheads="1"/>
              </p:cNvSpPr>
              <p:nvPr/>
            </p:nvSpPr>
            <p:spPr bwMode="auto">
              <a:xfrm>
                <a:off x="477" y="789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Oval 14"/>
              <p:cNvSpPr>
                <a:spLocks noChangeArrowheads="1"/>
              </p:cNvSpPr>
              <p:nvPr/>
            </p:nvSpPr>
            <p:spPr bwMode="auto">
              <a:xfrm>
                <a:off x="213" y="466"/>
                <a:ext cx="113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Oval 15"/>
              <p:cNvSpPr>
                <a:spLocks noChangeArrowheads="1"/>
              </p:cNvSpPr>
              <p:nvPr/>
            </p:nvSpPr>
            <p:spPr bwMode="auto">
              <a:xfrm>
                <a:off x="34" y="472"/>
                <a:ext cx="117" cy="11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Oval 16"/>
              <p:cNvSpPr>
                <a:spLocks noChangeArrowheads="1"/>
              </p:cNvSpPr>
              <p:nvPr/>
            </p:nvSpPr>
            <p:spPr bwMode="auto">
              <a:xfrm>
                <a:off x="18" y="275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Oval 17"/>
              <p:cNvSpPr>
                <a:spLocks noChangeArrowheads="1"/>
              </p:cNvSpPr>
              <p:nvPr/>
            </p:nvSpPr>
            <p:spPr bwMode="auto">
              <a:xfrm>
                <a:off x="-184" y="792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Oval 18"/>
              <p:cNvSpPr>
                <a:spLocks noChangeArrowheads="1"/>
              </p:cNvSpPr>
              <p:nvPr/>
            </p:nvSpPr>
            <p:spPr bwMode="auto">
              <a:xfrm>
                <a:off x="-83" y="125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Oval 19"/>
              <p:cNvSpPr>
                <a:spLocks noChangeArrowheads="1"/>
              </p:cNvSpPr>
              <p:nvPr/>
            </p:nvSpPr>
            <p:spPr bwMode="auto">
              <a:xfrm>
                <a:off x="619" y="1013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Oval 20"/>
              <p:cNvSpPr>
                <a:spLocks noChangeArrowheads="1"/>
              </p:cNvSpPr>
              <p:nvPr/>
            </p:nvSpPr>
            <p:spPr bwMode="auto">
              <a:xfrm>
                <a:off x="-58" y="872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Oval 21"/>
              <p:cNvSpPr>
                <a:spLocks noChangeArrowheads="1"/>
              </p:cNvSpPr>
              <p:nvPr/>
            </p:nvSpPr>
            <p:spPr bwMode="auto">
              <a:xfrm>
                <a:off x="125" y="669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Oval 22"/>
              <p:cNvSpPr>
                <a:spLocks noChangeArrowheads="1"/>
              </p:cNvSpPr>
              <p:nvPr/>
            </p:nvSpPr>
            <p:spPr bwMode="auto">
              <a:xfrm>
                <a:off x="-20" y="613"/>
                <a:ext cx="118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Oval 23"/>
              <p:cNvSpPr>
                <a:spLocks noChangeArrowheads="1"/>
              </p:cNvSpPr>
              <p:nvPr/>
            </p:nvSpPr>
            <p:spPr bwMode="auto">
              <a:xfrm>
                <a:off x="-184" y="974"/>
                <a:ext cx="118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Oval 24"/>
              <p:cNvSpPr>
                <a:spLocks noChangeArrowheads="1"/>
              </p:cNvSpPr>
              <p:nvPr/>
            </p:nvSpPr>
            <p:spPr bwMode="auto">
              <a:xfrm>
                <a:off x="-161" y="315"/>
                <a:ext cx="118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Oval 25"/>
              <p:cNvSpPr>
                <a:spLocks noChangeArrowheads="1"/>
              </p:cNvSpPr>
              <p:nvPr/>
            </p:nvSpPr>
            <p:spPr bwMode="auto">
              <a:xfrm>
                <a:off x="499" y="18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Oval 26"/>
              <p:cNvSpPr>
                <a:spLocks noChangeArrowheads="1"/>
              </p:cNvSpPr>
              <p:nvPr/>
            </p:nvSpPr>
            <p:spPr bwMode="auto">
              <a:xfrm>
                <a:off x="733" y="72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Oval 27"/>
              <p:cNvSpPr>
                <a:spLocks noChangeArrowheads="1"/>
              </p:cNvSpPr>
              <p:nvPr/>
            </p:nvSpPr>
            <p:spPr bwMode="auto">
              <a:xfrm>
                <a:off x="916" y="753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Oval 28"/>
              <p:cNvSpPr>
                <a:spLocks noChangeArrowheads="1"/>
              </p:cNvSpPr>
              <p:nvPr/>
            </p:nvSpPr>
            <p:spPr bwMode="auto">
              <a:xfrm>
                <a:off x="0" y="676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Oval 29"/>
              <p:cNvSpPr>
                <a:spLocks noChangeArrowheads="1"/>
              </p:cNvSpPr>
              <p:nvPr/>
            </p:nvSpPr>
            <p:spPr bwMode="auto">
              <a:xfrm>
                <a:off x="296" y="296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Oval 30"/>
              <p:cNvSpPr>
                <a:spLocks noChangeArrowheads="1"/>
              </p:cNvSpPr>
              <p:nvPr/>
            </p:nvSpPr>
            <p:spPr bwMode="auto">
              <a:xfrm>
                <a:off x="136" y="52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Oval 31"/>
              <p:cNvSpPr>
                <a:spLocks noChangeArrowheads="1"/>
              </p:cNvSpPr>
              <p:nvPr/>
            </p:nvSpPr>
            <p:spPr bwMode="auto">
              <a:xfrm>
                <a:off x="64" y="-57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Oval 32"/>
              <p:cNvSpPr>
                <a:spLocks noChangeArrowheads="1"/>
              </p:cNvSpPr>
              <p:nvPr/>
            </p:nvSpPr>
            <p:spPr bwMode="auto">
              <a:xfrm>
                <a:off x="564" y="60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Oval 33"/>
              <p:cNvSpPr>
                <a:spLocks noChangeArrowheads="1"/>
              </p:cNvSpPr>
              <p:nvPr/>
            </p:nvSpPr>
            <p:spPr bwMode="auto">
              <a:xfrm>
                <a:off x="392" y="10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Oval 34"/>
              <p:cNvSpPr>
                <a:spLocks noChangeArrowheads="1"/>
              </p:cNvSpPr>
              <p:nvPr/>
            </p:nvSpPr>
            <p:spPr bwMode="auto">
              <a:xfrm>
                <a:off x="404" y="-57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Oval 35"/>
              <p:cNvSpPr>
                <a:spLocks noChangeArrowheads="1"/>
              </p:cNvSpPr>
              <p:nvPr/>
            </p:nvSpPr>
            <p:spPr bwMode="auto">
              <a:xfrm>
                <a:off x="524" y="-17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Oval 36"/>
              <p:cNvSpPr>
                <a:spLocks noChangeArrowheads="1"/>
              </p:cNvSpPr>
              <p:nvPr/>
            </p:nvSpPr>
            <p:spPr bwMode="auto">
              <a:xfrm>
                <a:off x="640" y="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Oval 37"/>
              <p:cNvSpPr>
                <a:spLocks noChangeArrowheads="1"/>
              </p:cNvSpPr>
              <p:nvPr/>
            </p:nvSpPr>
            <p:spPr bwMode="auto">
              <a:xfrm>
                <a:off x="628" y="16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Oval 38"/>
              <p:cNvSpPr>
                <a:spLocks noChangeArrowheads="1"/>
              </p:cNvSpPr>
              <p:nvPr/>
            </p:nvSpPr>
            <p:spPr bwMode="auto">
              <a:xfrm>
                <a:off x="840" y="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Oval 39"/>
              <p:cNvSpPr>
                <a:spLocks noChangeArrowheads="1"/>
              </p:cNvSpPr>
              <p:nvPr/>
            </p:nvSpPr>
            <p:spPr bwMode="auto">
              <a:xfrm>
                <a:off x="552" y="50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Oval 40"/>
              <p:cNvSpPr>
                <a:spLocks noChangeArrowheads="1"/>
              </p:cNvSpPr>
              <p:nvPr/>
            </p:nvSpPr>
            <p:spPr bwMode="auto">
              <a:xfrm>
                <a:off x="580" y="38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Oval 41"/>
              <p:cNvSpPr>
                <a:spLocks noChangeArrowheads="1"/>
              </p:cNvSpPr>
              <p:nvPr/>
            </p:nvSpPr>
            <p:spPr bwMode="auto">
              <a:xfrm>
                <a:off x="712" y="34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Oval 42"/>
              <p:cNvSpPr>
                <a:spLocks noChangeArrowheads="1"/>
              </p:cNvSpPr>
              <p:nvPr/>
            </p:nvSpPr>
            <p:spPr bwMode="auto">
              <a:xfrm>
                <a:off x="844" y="28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Oval 43"/>
              <p:cNvSpPr>
                <a:spLocks noChangeArrowheads="1"/>
              </p:cNvSpPr>
              <p:nvPr/>
            </p:nvSpPr>
            <p:spPr bwMode="auto">
              <a:xfrm>
                <a:off x="788" y="14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Oval 44"/>
              <p:cNvSpPr>
                <a:spLocks noChangeArrowheads="1"/>
              </p:cNvSpPr>
              <p:nvPr/>
            </p:nvSpPr>
            <p:spPr bwMode="auto">
              <a:xfrm>
                <a:off x="936" y="16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Oval 45"/>
              <p:cNvSpPr>
                <a:spLocks noChangeArrowheads="1"/>
              </p:cNvSpPr>
              <p:nvPr/>
            </p:nvSpPr>
            <p:spPr bwMode="auto">
              <a:xfrm>
                <a:off x="840" y="456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Oval 46"/>
              <p:cNvSpPr>
                <a:spLocks noChangeArrowheads="1"/>
              </p:cNvSpPr>
              <p:nvPr/>
            </p:nvSpPr>
            <p:spPr bwMode="auto">
              <a:xfrm>
                <a:off x="1000" y="50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" name="Text Box 47"/>
            <p:cNvSpPr txBox="1">
              <a:spLocks noChangeArrowheads="1"/>
            </p:cNvSpPr>
            <p:nvPr/>
          </p:nvSpPr>
          <p:spPr bwMode="auto">
            <a:xfrm>
              <a:off x="2647" y="1602"/>
              <a:ext cx="485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eaLnBrk="0" hangingPunct="0"/>
              <a:r>
                <a:rPr lang="en-US" altLang="en-US" sz="2000" b="1" dirty="0" smtClean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 dirty="0" smtClean="0">
                  <a:solidFill>
                    <a:srgbClr val="000000"/>
                  </a:solidFill>
                  <a:latin typeface="Arial" pitchFamily="34" charset="0"/>
                </a:rPr>
                <a:t>2</a:t>
              </a:r>
            </a:p>
            <a:p>
              <a:pPr algn="r" eaLnBrk="0" hangingPunct="0"/>
              <a:endParaRPr lang="en-US" altLang="en-US" sz="20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8" name="Text Box 48"/>
            <p:cNvSpPr txBox="1">
              <a:spLocks noChangeArrowheads="1"/>
            </p:cNvSpPr>
            <p:nvPr/>
          </p:nvSpPr>
          <p:spPr bwMode="auto">
            <a:xfrm>
              <a:off x="5033" y="3604"/>
              <a:ext cx="823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000" b="1" dirty="0" smtClean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 dirty="0" smtClean="0">
                  <a:solidFill>
                    <a:srgbClr val="000000"/>
                  </a:solidFill>
                  <a:latin typeface="Arial" pitchFamily="34" charset="0"/>
                </a:rPr>
                <a:t>1</a:t>
              </a:r>
              <a:endParaRPr lang="en-US" altLang="en-US" sz="20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9" name="Line 49"/>
            <p:cNvSpPr>
              <a:spLocks noChangeShapeType="1"/>
            </p:cNvSpPr>
            <p:nvPr/>
          </p:nvSpPr>
          <p:spPr bwMode="auto">
            <a:xfrm>
              <a:off x="3136" y="3632"/>
              <a:ext cx="212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Line 50"/>
            <p:cNvSpPr>
              <a:spLocks noChangeShapeType="1"/>
            </p:cNvSpPr>
            <p:nvPr/>
          </p:nvSpPr>
          <p:spPr bwMode="auto">
            <a:xfrm flipV="1">
              <a:off x="3132" y="1639"/>
              <a:ext cx="1" cy="199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8" name="Rectangle 50"/>
          <p:cNvSpPr>
            <a:spLocks noChangeArrowheads="1"/>
          </p:cNvSpPr>
          <p:nvPr/>
        </p:nvSpPr>
        <p:spPr bwMode="auto">
          <a:xfrm>
            <a:off x="4763039" y="1391475"/>
            <a:ext cx="3648048" cy="3600349"/>
          </a:xfrm>
          <a:prstGeom prst="rect">
            <a:avLst/>
          </a:prstGeom>
          <a:solidFill>
            <a:srgbClr val="FFFFCC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5" name="Group 163"/>
          <p:cNvGrpSpPr>
            <a:grpSpLocks/>
          </p:cNvGrpSpPr>
          <p:nvPr/>
        </p:nvGrpSpPr>
        <p:grpSpPr bwMode="auto">
          <a:xfrm>
            <a:off x="4999160" y="1849803"/>
            <a:ext cx="2931730" cy="3019841"/>
            <a:chOff x="3281" y="1885"/>
            <a:chExt cx="1674" cy="1664"/>
          </a:xfrm>
        </p:grpSpPr>
        <p:grpSp>
          <p:nvGrpSpPr>
            <p:cNvPr id="159" name="Group 113"/>
            <p:cNvGrpSpPr>
              <a:grpSpLocks/>
            </p:cNvGrpSpPr>
            <p:nvPr/>
          </p:nvGrpSpPr>
          <p:grpSpPr bwMode="auto">
            <a:xfrm>
              <a:off x="3281" y="1885"/>
              <a:ext cx="1674" cy="1664"/>
              <a:chOff x="3281" y="1885"/>
              <a:chExt cx="1674" cy="1664"/>
            </a:xfrm>
          </p:grpSpPr>
          <p:grpSp>
            <p:nvGrpSpPr>
              <p:cNvPr id="163" name="Group 114"/>
              <p:cNvGrpSpPr>
                <a:grpSpLocks/>
              </p:cNvGrpSpPr>
              <p:nvPr/>
            </p:nvGrpSpPr>
            <p:grpSpPr bwMode="auto">
              <a:xfrm>
                <a:off x="3444" y="2012"/>
                <a:ext cx="1365" cy="1378"/>
                <a:chOff x="3444" y="2012"/>
                <a:chExt cx="1365" cy="1378"/>
              </a:xfrm>
            </p:grpSpPr>
            <p:sp>
              <p:nvSpPr>
                <p:cNvPr id="165" name="Oval 115"/>
                <p:cNvSpPr>
                  <a:spLocks noChangeArrowheads="1"/>
                </p:cNvSpPr>
                <p:nvPr/>
              </p:nvSpPr>
              <p:spPr bwMode="auto">
                <a:xfrm>
                  <a:off x="4046" y="3151"/>
                  <a:ext cx="117" cy="114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" name="Oval 116"/>
                <p:cNvSpPr>
                  <a:spLocks noChangeArrowheads="1"/>
                </p:cNvSpPr>
                <p:nvPr/>
              </p:nvSpPr>
              <p:spPr bwMode="auto">
                <a:xfrm>
                  <a:off x="3769" y="3022"/>
                  <a:ext cx="118" cy="114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" name="Oval 117"/>
                <p:cNvSpPr>
                  <a:spLocks noChangeArrowheads="1"/>
                </p:cNvSpPr>
                <p:nvPr/>
              </p:nvSpPr>
              <p:spPr bwMode="auto">
                <a:xfrm>
                  <a:off x="3900" y="3274"/>
                  <a:ext cx="116" cy="116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" name="Oval 118"/>
                <p:cNvSpPr>
                  <a:spLocks noChangeArrowheads="1"/>
                </p:cNvSpPr>
                <p:nvPr/>
              </p:nvSpPr>
              <p:spPr bwMode="auto">
                <a:xfrm>
                  <a:off x="3691" y="3212"/>
                  <a:ext cx="116" cy="114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" name="Oval 119"/>
                <p:cNvSpPr>
                  <a:spLocks noChangeArrowheads="1"/>
                </p:cNvSpPr>
                <p:nvPr/>
              </p:nvSpPr>
              <p:spPr bwMode="auto">
                <a:xfrm>
                  <a:off x="3478" y="2774"/>
                  <a:ext cx="118" cy="116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" name="Oval 120"/>
                <p:cNvSpPr>
                  <a:spLocks noChangeArrowheads="1"/>
                </p:cNvSpPr>
                <p:nvPr/>
              </p:nvSpPr>
              <p:spPr bwMode="auto">
                <a:xfrm>
                  <a:off x="3444" y="2661"/>
                  <a:ext cx="117" cy="115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Oval 121"/>
                <p:cNvSpPr>
                  <a:spLocks noChangeArrowheads="1"/>
                </p:cNvSpPr>
                <p:nvPr/>
              </p:nvSpPr>
              <p:spPr bwMode="auto">
                <a:xfrm>
                  <a:off x="3949" y="2872"/>
                  <a:ext cx="116" cy="115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Oval 122"/>
                <p:cNvSpPr>
                  <a:spLocks noChangeArrowheads="1"/>
                </p:cNvSpPr>
                <p:nvPr/>
              </p:nvSpPr>
              <p:spPr bwMode="auto">
                <a:xfrm>
                  <a:off x="3964" y="3098"/>
                  <a:ext cx="117" cy="114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Oval 123"/>
                <p:cNvSpPr>
                  <a:spLocks noChangeArrowheads="1"/>
                </p:cNvSpPr>
                <p:nvPr/>
              </p:nvSpPr>
              <p:spPr bwMode="auto">
                <a:xfrm>
                  <a:off x="4054" y="2702"/>
                  <a:ext cx="116" cy="115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Oval 124"/>
                <p:cNvSpPr>
                  <a:spLocks noChangeArrowheads="1"/>
                </p:cNvSpPr>
                <p:nvPr/>
              </p:nvSpPr>
              <p:spPr bwMode="auto">
                <a:xfrm>
                  <a:off x="4157" y="2980"/>
                  <a:ext cx="117" cy="114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Oval 125"/>
                <p:cNvSpPr>
                  <a:spLocks noChangeArrowheads="1"/>
                </p:cNvSpPr>
                <p:nvPr/>
              </p:nvSpPr>
              <p:spPr bwMode="auto">
                <a:xfrm>
                  <a:off x="3893" y="2657"/>
                  <a:ext cx="113" cy="114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6" name="Oval 126"/>
                <p:cNvSpPr>
                  <a:spLocks noChangeArrowheads="1"/>
                </p:cNvSpPr>
                <p:nvPr/>
              </p:nvSpPr>
              <p:spPr bwMode="auto">
                <a:xfrm>
                  <a:off x="3714" y="2663"/>
                  <a:ext cx="117" cy="113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" name="Oval 127"/>
                <p:cNvSpPr>
                  <a:spLocks noChangeArrowheads="1"/>
                </p:cNvSpPr>
                <p:nvPr/>
              </p:nvSpPr>
              <p:spPr bwMode="auto">
                <a:xfrm>
                  <a:off x="3698" y="2466"/>
                  <a:ext cx="117" cy="114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8" name="Freeform 128"/>
                <p:cNvSpPr>
                  <a:spLocks/>
                </p:cNvSpPr>
                <p:nvPr/>
              </p:nvSpPr>
              <p:spPr bwMode="auto">
                <a:xfrm flipV="1">
                  <a:off x="4227" y="2693"/>
                  <a:ext cx="147" cy="139"/>
                </a:xfrm>
                <a:custGeom>
                  <a:avLst/>
                  <a:gdLst>
                    <a:gd name="T0" fmla="*/ 0 w 69"/>
                    <a:gd name="T1" fmla="*/ 41 h 65"/>
                    <a:gd name="T2" fmla="*/ 26 w 69"/>
                    <a:gd name="T3" fmla="*/ 41 h 65"/>
                    <a:gd name="T4" fmla="*/ 35 w 69"/>
                    <a:gd name="T5" fmla="*/ 65 h 65"/>
                    <a:gd name="T6" fmla="*/ 43 w 69"/>
                    <a:gd name="T7" fmla="*/ 41 h 65"/>
                    <a:gd name="T8" fmla="*/ 69 w 69"/>
                    <a:gd name="T9" fmla="*/ 41 h 65"/>
                    <a:gd name="T10" fmla="*/ 48 w 69"/>
                    <a:gd name="T11" fmla="*/ 25 h 65"/>
                    <a:gd name="T12" fmla="*/ 56 w 69"/>
                    <a:gd name="T13" fmla="*/ 0 h 65"/>
                    <a:gd name="T14" fmla="*/ 35 w 69"/>
                    <a:gd name="T15" fmla="*/ 15 h 65"/>
                    <a:gd name="T16" fmla="*/ 13 w 69"/>
                    <a:gd name="T17" fmla="*/ 0 h 65"/>
                    <a:gd name="T18" fmla="*/ 21 w 69"/>
                    <a:gd name="T19" fmla="*/ 25 h 65"/>
                    <a:gd name="T20" fmla="*/ 0 w 69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5" y="65"/>
                      </a:lnTo>
                      <a:lnTo>
                        <a:pt x="43" y="41"/>
                      </a:lnTo>
                      <a:lnTo>
                        <a:pt x="69" y="41"/>
                      </a:lnTo>
                      <a:lnTo>
                        <a:pt x="48" y="25"/>
                      </a:lnTo>
                      <a:lnTo>
                        <a:pt x="56" y="0"/>
                      </a:lnTo>
                      <a:lnTo>
                        <a:pt x="35" y="15"/>
                      </a:lnTo>
                      <a:lnTo>
                        <a:pt x="13" y="0"/>
                      </a:lnTo>
                      <a:lnTo>
                        <a:pt x="21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9" name="Freeform 129"/>
                <p:cNvSpPr>
                  <a:spLocks/>
                </p:cNvSpPr>
                <p:nvPr/>
              </p:nvSpPr>
              <p:spPr bwMode="auto">
                <a:xfrm flipV="1">
                  <a:off x="4582" y="2928"/>
                  <a:ext cx="147" cy="136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Freeform 130"/>
                <p:cNvSpPr>
                  <a:spLocks/>
                </p:cNvSpPr>
                <p:nvPr/>
              </p:nvSpPr>
              <p:spPr bwMode="auto">
                <a:xfrm flipV="1">
                  <a:off x="4219" y="2772"/>
                  <a:ext cx="147" cy="138"/>
                </a:xfrm>
                <a:custGeom>
                  <a:avLst/>
                  <a:gdLst>
                    <a:gd name="T0" fmla="*/ 0 w 68"/>
                    <a:gd name="T1" fmla="*/ 40 h 65"/>
                    <a:gd name="T2" fmla="*/ 26 w 68"/>
                    <a:gd name="T3" fmla="*/ 40 h 65"/>
                    <a:gd name="T4" fmla="*/ 34 w 68"/>
                    <a:gd name="T5" fmla="*/ 65 h 65"/>
                    <a:gd name="T6" fmla="*/ 42 w 68"/>
                    <a:gd name="T7" fmla="*/ 40 h 65"/>
                    <a:gd name="T8" fmla="*/ 68 w 68"/>
                    <a:gd name="T9" fmla="*/ 40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0"/>
                      </a:moveTo>
                      <a:lnTo>
                        <a:pt x="26" y="40"/>
                      </a:lnTo>
                      <a:lnTo>
                        <a:pt x="34" y="65"/>
                      </a:lnTo>
                      <a:lnTo>
                        <a:pt x="42" y="40"/>
                      </a:lnTo>
                      <a:lnTo>
                        <a:pt x="68" y="40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Freeform 131"/>
                <p:cNvSpPr>
                  <a:spLocks/>
                </p:cNvSpPr>
                <p:nvPr/>
              </p:nvSpPr>
              <p:spPr bwMode="auto">
                <a:xfrm flipV="1">
                  <a:off x="4052" y="2284"/>
                  <a:ext cx="147" cy="137"/>
                </a:xfrm>
                <a:custGeom>
                  <a:avLst/>
                  <a:gdLst>
                    <a:gd name="T0" fmla="*/ 0 w 69"/>
                    <a:gd name="T1" fmla="*/ 40 h 65"/>
                    <a:gd name="T2" fmla="*/ 26 w 69"/>
                    <a:gd name="T3" fmla="*/ 40 h 65"/>
                    <a:gd name="T4" fmla="*/ 35 w 69"/>
                    <a:gd name="T5" fmla="*/ 65 h 65"/>
                    <a:gd name="T6" fmla="*/ 43 w 69"/>
                    <a:gd name="T7" fmla="*/ 40 h 65"/>
                    <a:gd name="T8" fmla="*/ 69 w 69"/>
                    <a:gd name="T9" fmla="*/ 40 h 65"/>
                    <a:gd name="T10" fmla="*/ 48 w 69"/>
                    <a:gd name="T11" fmla="*/ 25 h 65"/>
                    <a:gd name="T12" fmla="*/ 56 w 69"/>
                    <a:gd name="T13" fmla="*/ 0 h 65"/>
                    <a:gd name="T14" fmla="*/ 35 w 69"/>
                    <a:gd name="T15" fmla="*/ 15 h 65"/>
                    <a:gd name="T16" fmla="*/ 13 w 69"/>
                    <a:gd name="T17" fmla="*/ 0 h 65"/>
                    <a:gd name="T18" fmla="*/ 21 w 69"/>
                    <a:gd name="T19" fmla="*/ 25 h 65"/>
                    <a:gd name="T20" fmla="*/ 0 w 69"/>
                    <a:gd name="T21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" h="65">
                      <a:moveTo>
                        <a:pt x="0" y="40"/>
                      </a:moveTo>
                      <a:lnTo>
                        <a:pt x="26" y="40"/>
                      </a:lnTo>
                      <a:lnTo>
                        <a:pt x="35" y="65"/>
                      </a:lnTo>
                      <a:lnTo>
                        <a:pt x="43" y="40"/>
                      </a:lnTo>
                      <a:lnTo>
                        <a:pt x="69" y="40"/>
                      </a:lnTo>
                      <a:lnTo>
                        <a:pt x="48" y="25"/>
                      </a:lnTo>
                      <a:lnTo>
                        <a:pt x="56" y="0"/>
                      </a:lnTo>
                      <a:lnTo>
                        <a:pt x="35" y="15"/>
                      </a:lnTo>
                      <a:lnTo>
                        <a:pt x="13" y="0"/>
                      </a:lnTo>
                      <a:lnTo>
                        <a:pt x="21" y="25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Freeform 132"/>
                <p:cNvSpPr>
                  <a:spLocks/>
                </p:cNvSpPr>
                <p:nvPr/>
              </p:nvSpPr>
              <p:spPr bwMode="auto">
                <a:xfrm flipV="1">
                  <a:off x="4584" y="2353"/>
                  <a:ext cx="150" cy="140"/>
                </a:xfrm>
                <a:custGeom>
                  <a:avLst/>
                  <a:gdLst>
                    <a:gd name="T0" fmla="*/ 0 w 69"/>
                    <a:gd name="T1" fmla="*/ 41 h 65"/>
                    <a:gd name="T2" fmla="*/ 26 w 69"/>
                    <a:gd name="T3" fmla="*/ 41 h 65"/>
                    <a:gd name="T4" fmla="*/ 35 w 69"/>
                    <a:gd name="T5" fmla="*/ 65 h 65"/>
                    <a:gd name="T6" fmla="*/ 43 w 69"/>
                    <a:gd name="T7" fmla="*/ 41 h 65"/>
                    <a:gd name="T8" fmla="*/ 69 w 69"/>
                    <a:gd name="T9" fmla="*/ 41 h 65"/>
                    <a:gd name="T10" fmla="*/ 48 w 69"/>
                    <a:gd name="T11" fmla="*/ 25 h 65"/>
                    <a:gd name="T12" fmla="*/ 56 w 69"/>
                    <a:gd name="T13" fmla="*/ 0 h 65"/>
                    <a:gd name="T14" fmla="*/ 35 w 69"/>
                    <a:gd name="T15" fmla="*/ 15 h 65"/>
                    <a:gd name="T16" fmla="*/ 13 w 69"/>
                    <a:gd name="T17" fmla="*/ 0 h 65"/>
                    <a:gd name="T18" fmla="*/ 21 w 69"/>
                    <a:gd name="T19" fmla="*/ 25 h 65"/>
                    <a:gd name="T20" fmla="*/ 0 w 69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5" y="65"/>
                      </a:lnTo>
                      <a:lnTo>
                        <a:pt x="43" y="41"/>
                      </a:lnTo>
                      <a:lnTo>
                        <a:pt x="69" y="41"/>
                      </a:lnTo>
                      <a:lnTo>
                        <a:pt x="48" y="25"/>
                      </a:lnTo>
                      <a:lnTo>
                        <a:pt x="56" y="0"/>
                      </a:lnTo>
                      <a:lnTo>
                        <a:pt x="35" y="15"/>
                      </a:lnTo>
                      <a:lnTo>
                        <a:pt x="13" y="0"/>
                      </a:lnTo>
                      <a:lnTo>
                        <a:pt x="21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" name="Freeform 133"/>
                <p:cNvSpPr>
                  <a:spLocks/>
                </p:cNvSpPr>
                <p:nvPr/>
              </p:nvSpPr>
              <p:spPr bwMode="auto">
                <a:xfrm flipV="1">
                  <a:off x="4074" y="2136"/>
                  <a:ext cx="149" cy="138"/>
                </a:xfrm>
                <a:custGeom>
                  <a:avLst/>
                  <a:gdLst>
                    <a:gd name="T0" fmla="*/ 0 w 69"/>
                    <a:gd name="T1" fmla="*/ 40 h 65"/>
                    <a:gd name="T2" fmla="*/ 26 w 69"/>
                    <a:gd name="T3" fmla="*/ 40 h 65"/>
                    <a:gd name="T4" fmla="*/ 35 w 69"/>
                    <a:gd name="T5" fmla="*/ 65 h 65"/>
                    <a:gd name="T6" fmla="*/ 43 w 69"/>
                    <a:gd name="T7" fmla="*/ 40 h 65"/>
                    <a:gd name="T8" fmla="*/ 69 w 69"/>
                    <a:gd name="T9" fmla="*/ 40 h 65"/>
                    <a:gd name="T10" fmla="*/ 48 w 69"/>
                    <a:gd name="T11" fmla="*/ 25 h 65"/>
                    <a:gd name="T12" fmla="*/ 56 w 69"/>
                    <a:gd name="T13" fmla="*/ 0 h 65"/>
                    <a:gd name="T14" fmla="*/ 35 w 69"/>
                    <a:gd name="T15" fmla="*/ 15 h 65"/>
                    <a:gd name="T16" fmla="*/ 13 w 69"/>
                    <a:gd name="T17" fmla="*/ 0 h 65"/>
                    <a:gd name="T18" fmla="*/ 21 w 69"/>
                    <a:gd name="T19" fmla="*/ 25 h 65"/>
                    <a:gd name="T20" fmla="*/ 0 w 69"/>
                    <a:gd name="T21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" h="65">
                      <a:moveTo>
                        <a:pt x="0" y="40"/>
                      </a:moveTo>
                      <a:lnTo>
                        <a:pt x="26" y="40"/>
                      </a:lnTo>
                      <a:lnTo>
                        <a:pt x="35" y="65"/>
                      </a:lnTo>
                      <a:lnTo>
                        <a:pt x="43" y="40"/>
                      </a:lnTo>
                      <a:lnTo>
                        <a:pt x="69" y="40"/>
                      </a:lnTo>
                      <a:lnTo>
                        <a:pt x="48" y="25"/>
                      </a:lnTo>
                      <a:lnTo>
                        <a:pt x="56" y="0"/>
                      </a:lnTo>
                      <a:lnTo>
                        <a:pt x="35" y="15"/>
                      </a:lnTo>
                      <a:lnTo>
                        <a:pt x="13" y="0"/>
                      </a:lnTo>
                      <a:lnTo>
                        <a:pt x="21" y="25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Freeform 134"/>
                <p:cNvSpPr>
                  <a:spLocks/>
                </p:cNvSpPr>
                <p:nvPr/>
              </p:nvSpPr>
              <p:spPr bwMode="auto">
                <a:xfrm flipV="1">
                  <a:off x="4242" y="2571"/>
                  <a:ext cx="147" cy="137"/>
                </a:xfrm>
                <a:custGeom>
                  <a:avLst/>
                  <a:gdLst>
                    <a:gd name="T0" fmla="*/ 0 w 68"/>
                    <a:gd name="T1" fmla="*/ 40 h 65"/>
                    <a:gd name="T2" fmla="*/ 26 w 68"/>
                    <a:gd name="T3" fmla="*/ 40 h 65"/>
                    <a:gd name="T4" fmla="*/ 34 w 68"/>
                    <a:gd name="T5" fmla="*/ 65 h 65"/>
                    <a:gd name="T6" fmla="*/ 42 w 68"/>
                    <a:gd name="T7" fmla="*/ 40 h 65"/>
                    <a:gd name="T8" fmla="*/ 68 w 68"/>
                    <a:gd name="T9" fmla="*/ 40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0"/>
                      </a:moveTo>
                      <a:lnTo>
                        <a:pt x="26" y="40"/>
                      </a:lnTo>
                      <a:lnTo>
                        <a:pt x="34" y="65"/>
                      </a:lnTo>
                      <a:lnTo>
                        <a:pt x="42" y="40"/>
                      </a:lnTo>
                      <a:lnTo>
                        <a:pt x="68" y="40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Freeform 135"/>
                <p:cNvSpPr>
                  <a:spLocks/>
                </p:cNvSpPr>
                <p:nvPr/>
              </p:nvSpPr>
              <p:spPr bwMode="auto">
                <a:xfrm flipV="1">
                  <a:off x="4297" y="2340"/>
                  <a:ext cx="148" cy="136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" name="Freeform 136"/>
                <p:cNvSpPr>
                  <a:spLocks/>
                </p:cNvSpPr>
                <p:nvPr/>
              </p:nvSpPr>
              <p:spPr bwMode="auto">
                <a:xfrm flipV="1">
                  <a:off x="3800" y="2222"/>
                  <a:ext cx="146" cy="137"/>
                </a:xfrm>
                <a:custGeom>
                  <a:avLst/>
                  <a:gdLst>
                    <a:gd name="T0" fmla="*/ 0 w 68"/>
                    <a:gd name="T1" fmla="*/ 40 h 65"/>
                    <a:gd name="T2" fmla="*/ 26 w 68"/>
                    <a:gd name="T3" fmla="*/ 40 h 65"/>
                    <a:gd name="T4" fmla="*/ 34 w 68"/>
                    <a:gd name="T5" fmla="*/ 65 h 65"/>
                    <a:gd name="T6" fmla="*/ 42 w 68"/>
                    <a:gd name="T7" fmla="*/ 40 h 65"/>
                    <a:gd name="T8" fmla="*/ 68 w 68"/>
                    <a:gd name="T9" fmla="*/ 40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0"/>
                      </a:moveTo>
                      <a:lnTo>
                        <a:pt x="26" y="40"/>
                      </a:lnTo>
                      <a:lnTo>
                        <a:pt x="34" y="65"/>
                      </a:lnTo>
                      <a:lnTo>
                        <a:pt x="42" y="40"/>
                      </a:lnTo>
                      <a:lnTo>
                        <a:pt x="68" y="40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7" name="Freeform 137"/>
                <p:cNvSpPr>
                  <a:spLocks/>
                </p:cNvSpPr>
                <p:nvPr/>
              </p:nvSpPr>
              <p:spPr bwMode="auto">
                <a:xfrm flipV="1">
                  <a:off x="3721" y="2092"/>
                  <a:ext cx="148" cy="137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8" name="Freeform 138"/>
                <p:cNvSpPr>
                  <a:spLocks/>
                </p:cNvSpPr>
                <p:nvPr/>
              </p:nvSpPr>
              <p:spPr bwMode="auto">
                <a:xfrm flipV="1">
                  <a:off x="4192" y="2012"/>
                  <a:ext cx="148" cy="140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Freeform 139"/>
                <p:cNvSpPr>
                  <a:spLocks/>
                </p:cNvSpPr>
                <p:nvPr/>
              </p:nvSpPr>
              <p:spPr bwMode="auto">
                <a:xfrm flipV="1">
                  <a:off x="3962" y="2470"/>
                  <a:ext cx="147" cy="138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0" name="Freeform 140"/>
                <p:cNvSpPr>
                  <a:spLocks/>
                </p:cNvSpPr>
                <p:nvPr/>
              </p:nvSpPr>
              <p:spPr bwMode="auto">
                <a:xfrm flipV="1">
                  <a:off x="4504" y="2187"/>
                  <a:ext cx="146" cy="139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1" name="Oval 141"/>
                <p:cNvSpPr>
                  <a:spLocks noChangeArrowheads="1"/>
                </p:cNvSpPr>
                <p:nvPr/>
              </p:nvSpPr>
              <p:spPr bwMode="auto">
                <a:xfrm>
                  <a:off x="3496" y="2983"/>
                  <a:ext cx="118" cy="114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2" name="Oval 142"/>
                <p:cNvSpPr>
                  <a:spLocks noChangeArrowheads="1"/>
                </p:cNvSpPr>
                <p:nvPr/>
              </p:nvSpPr>
              <p:spPr bwMode="auto">
                <a:xfrm>
                  <a:off x="3597" y="2316"/>
                  <a:ext cx="118" cy="114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3" name="Oval 143"/>
                <p:cNvSpPr>
                  <a:spLocks noChangeArrowheads="1"/>
                </p:cNvSpPr>
                <p:nvPr/>
              </p:nvSpPr>
              <p:spPr bwMode="auto">
                <a:xfrm>
                  <a:off x="4299" y="3204"/>
                  <a:ext cx="117" cy="114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4" name="Oval 144"/>
                <p:cNvSpPr>
                  <a:spLocks noChangeArrowheads="1"/>
                </p:cNvSpPr>
                <p:nvPr/>
              </p:nvSpPr>
              <p:spPr bwMode="auto">
                <a:xfrm>
                  <a:off x="3622" y="3063"/>
                  <a:ext cx="118" cy="114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" name="Oval 145"/>
                <p:cNvSpPr>
                  <a:spLocks noChangeArrowheads="1"/>
                </p:cNvSpPr>
                <p:nvPr/>
              </p:nvSpPr>
              <p:spPr bwMode="auto">
                <a:xfrm>
                  <a:off x="3805" y="2860"/>
                  <a:ext cx="118" cy="114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" name="Oval 146"/>
                <p:cNvSpPr>
                  <a:spLocks noChangeArrowheads="1"/>
                </p:cNvSpPr>
                <p:nvPr/>
              </p:nvSpPr>
              <p:spPr bwMode="auto">
                <a:xfrm>
                  <a:off x="3660" y="2804"/>
                  <a:ext cx="118" cy="115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Oval 147"/>
                <p:cNvSpPr>
                  <a:spLocks noChangeArrowheads="1"/>
                </p:cNvSpPr>
                <p:nvPr/>
              </p:nvSpPr>
              <p:spPr bwMode="auto">
                <a:xfrm>
                  <a:off x="3496" y="3165"/>
                  <a:ext cx="118" cy="115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Oval 148"/>
                <p:cNvSpPr>
                  <a:spLocks noChangeArrowheads="1"/>
                </p:cNvSpPr>
                <p:nvPr/>
              </p:nvSpPr>
              <p:spPr bwMode="auto">
                <a:xfrm>
                  <a:off x="3519" y="2506"/>
                  <a:ext cx="118" cy="115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" name="Freeform 149"/>
                <p:cNvSpPr>
                  <a:spLocks/>
                </p:cNvSpPr>
                <p:nvPr/>
              </p:nvSpPr>
              <p:spPr bwMode="auto">
                <a:xfrm flipV="1">
                  <a:off x="4455" y="2316"/>
                  <a:ext cx="147" cy="139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" name="Freeform 150"/>
                <p:cNvSpPr>
                  <a:spLocks/>
                </p:cNvSpPr>
                <p:nvPr/>
              </p:nvSpPr>
              <p:spPr bwMode="auto">
                <a:xfrm flipV="1">
                  <a:off x="4304" y="2192"/>
                  <a:ext cx="147" cy="138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" name="Freeform 151"/>
                <p:cNvSpPr>
                  <a:spLocks/>
                </p:cNvSpPr>
                <p:nvPr/>
              </p:nvSpPr>
              <p:spPr bwMode="auto">
                <a:xfrm flipV="1">
                  <a:off x="4505" y="2453"/>
                  <a:ext cx="147" cy="138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" name="Freeform 152"/>
                <p:cNvSpPr>
                  <a:spLocks/>
                </p:cNvSpPr>
                <p:nvPr/>
              </p:nvSpPr>
              <p:spPr bwMode="auto">
                <a:xfrm flipV="1">
                  <a:off x="4380" y="2510"/>
                  <a:ext cx="147" cy="138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" name="Freeform 153"/>
                <p:cNvSpPr>
                  <a:spLocks/>
                </p:cNvSpPr>
                <p:nvPr/>
              </p:nvSpPr>
              <p:spPr bwMode="auto">
                <a:xfrm flipV="1">
                  <a:off x="4661" y="2676"/>
                  <a:ext cx="148" cy="139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" name="Freeform 154"/>
                <p:cNvSpPr>
                  <a:spLocks/>
                </p:cNvSpPr>
                <p:nvPr/>
              </p:nvSpPr>
              <p:spPr bwMode="auto">
                <a:xfrm flipV="1">
                  <a:off x="4503" y="2627"/>
                  <a:ext cx="147" cy="138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" name="Freeform 155"/>
                <p:cNvSpPr>
                  <a:spLocks/>
                </p:cNvSpPr>
                <p:nvPr/>
              </p:nvSpPr>
              <p:spPr bwMode="auto">
                <a:xfrm flipV="1">
                  <a:off x="4399" y="2902"/>
                  <a:ext cx="147" cy="139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4" name="Line 156"/>
              <p:cNvSpPr>
                <a:spLocks noChangeShapeType="1"/>
              </p:cNvSpPr>
              <p:nvPr/>
            </p:nvSpPr>
            <p:spPr bwMode="auto">
              <a:xfrm>
                <a:off x="3281" y="1885"/>
                <a:ext cx="1674" cy="16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0" name="Group 157"/>
            <p:cNvGrpSpPr>
              <a:grpSpLocks/>
            </p:cNvGrpSpPr>
            <p:nvPr/>
          </p:nvGrpSpPr>
          <p:grpSpPr bwMode="auto">
            <a:xfrm>
              <a:off x="3636" y="2383"/>
              <a:ext cx="660" cy="620"/>
              <a:chOff x="172" y="403"/>
              <a:chExt cx="660" cy="620"/>
            </a:xfrm>
          </p:grpSpPr>
          <p:sp>
            <p:nvSpPr>
              <p:cNvPr id="161" name="Freeform 158"/>
              <p:cNvSpPr>
                <a:spLocks/>
              </p:cNvSpPr>
              <p:nvPr/>
            </p:nvSpPr>
            <p:spPr bwMode="auto">
              <a:xfrm flipV="1">
                <a:off x="172" y="884"/>
                <a:ext cx="147" cy="139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Oval 159"/>
              <p:cNvSpPr>
                <a:spLocks noChangeArrowheads="1"/>
              </p:cNvSpPr>
              <p:nvPr/>
            </p:nvSpPr>
            <p:spPr bwMode="auto">
              <a:xfrm>
                <a:off x="715" y="403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635467"/>
            <a:ext cx="1453524" cy="109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795" y="5676326"/>
            <a:ext cx="1468579" cy="1008424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62" name="TextBox 261"/>
          <p:cNvSpPr txBox="1"/>
          <p:nvPr/>
        </p:nvSpPr>
        <p:spPr>
          <a:xfrm>
            <a:off x="5181600" y="5026087"/>
            <a:ext cx="797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P(X)</a:t>
            </a:r>
            <a:endParaRPr lang="en-US" sz="2800" b="1" dirty="0"/>
          </a:p>
        </p:txBody>
      </p:sp>
      <p:sp>
        <p:nvSpPr>
          <p:cNvPr id="263" name="TextBox 262"/>
          <p:cNvSpPr txBox="1"/>
          <p:nvPr/>
        </p:nvSpPr>
        <p:spPr>
          <a:xfrm>
            <a:off x="6619520" y="5046365"/>
            <a:ext cx="1152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P(Y|X)</a:t>
            </a:r>
            <a:endParaRPr lang="en-US" sz="2800" b="1" dirty="0"/>
          </a:p>
        </p:txBody>
      </p:sp>
      <p:pic>
        <p:nvPicPr>
          <p:cNvPr id="26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31" y="5676326"/>
            <a:ext cx="1453524" cy="109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5" name="TextBox 264"/>
          <p:cNvSpPr txBox="1"/>
          <p:nvPr/>
        </p:nvSpPr>
        <p:spPr>
          <a:xfrm>
            <a:off x="833131" y="5066946"/>
            <a:ext cx="797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P(Y)</a:t>
            </a:r>
            <a:endParaRPr lang="en-US" sz="2800" b="1" dirty="0"/>
          </a:p>
        </p:txBody>
      </p:sp>
      <p:pic>
        <p:nvPicPr>
          <p:cNvPr id="26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152" y="5035169"/>
            <a:ext cx="1312259" cy="1746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7" name="TextBox 266"/>
          <p:cNvSpPr txBox="1"/>
          <p:nvPr/>
        </p:nvSpPr>
        <p:spPr>
          <a:xfrm>
            <a:off x="1867006" y="5081513"/>
            <a:ext cx="1152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</a:rPr>
              <a:t>P(X|Y)</a:t>
            </a:r>
            <a:endParaRPr lang="en-US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33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 the first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291" y="1173745"/>
            <a:ext cx="8229600" cy="4525963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 smtClean="0"/>
              <a:t> y drawn at random determines the centroid.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 </a:t>
            </a:r>
            <a:r>
              <a:rPr lang="en-US" b="1" dirty="0" smtClean="0"/>
              <a:t>x</a:t>
            </a:r>
            <a:r>
              <a:rPr lang="en-US" dirty="0" smtClean="0"/>
              <a:t> =  centroid + random “noise”.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22</a:t>
            </a:fld>
            <a:endParaRPr lang="en-US"/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67751" y="2415170"/>
            <a:ext cx="790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000" b="1" baseline="-25000" dirty="0">
                <a:solidFill>
                  <a:srgbClr val="000000"/>
                </a:solidFill>
                <a:latin typeface="Arial" pitchFamily="34" charset="0"/>
              </a:rPr>
              <a:t>2</a:t>
            </a:r>
          </a:p>
        </p:txBody>
      </p:sp>
      <p:sp>
        <p:nvSpPr>
          <p:cNvPr id="49" name="Text Box 46"/>
          <p:cNvSpPr txBox="1">
            <a:spLocks noChangeArrowheads="1"/>
          </p:cNvSpPr>
          <p:nvPr/>
        </p:nvSpPr>
        <p:spPr bwMode="auto">
          <a:xfrm>
            <a:off x="3577714" y="6114045"/>
            <a:ext cx="790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000" b="1" baseline="-25000" dirty="0">
                <a:solidFill>
                  <a:srgbClr val="000000"/>
                </a:solidFill>
                <a:latin typeface="Arial" pitchFamily="34" charset="0"/>
              </a:rPr>
              <a:t>1</a:t>
            </a:r>
          </a:p>
        </p:txBody>
      </p:sp>
      <p:sp>
        <p:nvSpPr>
          <p:cNvPr id="50" name="Line 47"/>
          <p:cNvSpPr>
            <a:spLocks noChangeShapeType="1"/>
          </p:cNvSpPr>
          <p:nvPr/>
        </p:nvSpPr>
        <p:spPr bwMode="auto">
          <a:xfrm>
            <a:off x="521776" y="6160083"/>
            <a:ext cx="34686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48"/>
          <p:cNvSpPr>
            <a:spLocks noChangeShapeType="1"/>
          </p:cNvSpPr>
          <p:nvPr/>
        </p:nvSpPr>
        <p:spPr bwMode="auto">
          <a:xfrm flipV="1">
            <a:off x="515426" y="2497720"/>
            <a:ext cx="1588" cy="3673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1" name="TextBox 200"/>
          <p:cNvSpPr txBox="1"/>
          <p:nvPr/>
        </p:nvSpPr>
        <p:spPr>
          <a:xfrm>
            <a:off x="1756820" y="6240290"/>
            <a:ext cx="1135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P(Y=y)</a:t>
            </a:r>
            <a:endParaRPr lang="en-US" sz="2800" dirty="0"/>
          </a:p>
        </p:txBody>
      </p:sp>
      <p:sp>
        <p:nvSpPr>
          <p:cNvPr id="202" name="TextBox 201"/>
          <p:cNvSpPr txBox="1"/>
          <p:nvPr/>
        </p:nvSpPr>
        <p:spPr>
          <a:xfrm>
            <a:off x="5795094" y="6254857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P(X=</a:t>
            </a:r>
            <a:r>
              <a:rPr lang="en-US" sz="2800" b="1" dirty="0" err="1" smtClean="0"/>
              <a:t>x</a:t>
            </a:r>
            <a:r>
              <a:rPr lang="en-US" sz="2800" dirty="0" err="1" smtClean="0"/>
              <a:t>|Y</a:t>
            </a:r>
            <a:r>
              <a:rPr lang="en-US" sz="2800" dirty="0" smtClean="0"/>
              <a:t>=y)</a:t>
            </a:r>
            <a:endParaRPr lang="en-US" sz="2800" dirty="0"/>
          </a:p>
        </p:txBody>
      </p:sp>
      <p:sp>
        <p:nvSpPr>
          <p:cNvPr id="297" name="Rectangle 50"/>
          <p:cNvSpPr>
            <a:spLocks noChangeArrowheads="1"/>
          </p:cNvSpPr>
          <p:nvPr/>
        </p:nvSpPr>
        <p:spPr bwMode="auto">
          <a:xfrm>
            <a:off x="4828869" y="2585033"/>
            <a:ext cx="3648048" cy="3600349"/>
          </a:xfrm>
          <a:prstGeom prst="rect">
            <a:avLst/>
          </a:prstGeom>
          <a:solidFill>
            <a:srgbClr val="FFFFCC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44" name="Group 113"/>
          <p:cNvGrpSpPr>
            <a:grpSpLocks/>
          </p:cNvGrpSpPr>
          <p:nvPr/>
        </p:nvGrpSpPr>
        <p:grpSpPr bwMode="auto">
          <a:xfrm>
            <a:off x="4815965" y="2518358"/>
            <a:ext cx="3548063" cy="3673475"/>
            <a:chOff x="1734" y="1020"/>
            <a:chExt cx="2235" cy="2314"/>
          </a:xfrm>
        </p:grpSpPr>
        <p:grpSp>
          <p:nvGrpSpPr>
            <p:cNvPr id="345" name="Group 53"/>
            <p:cNvGrpSpPr>
              <a:grpSpLocks/>
            </p:cNvGrpSpPr>
            <p:nvPr/>
          </p:nvGrpSpPr>
          <p:grpSpPr bwMode="auto">
            <a:xfrm>
              <a:off x="1734" y="1020"/>
              <a:ext cx="2189" cy="2314"/>
              <a:chOff x="1734" y="1020"/>
              <a:chExt cx="2189" cy="2314"/>
            </a:xfrm>
          </p:grpSpPr>
          <p:sp>
            <p:nvSpPr>
              <p:cNvPr id="350" name="Oval 54"/>
              <p:cNvSpPr>
                <a:spLocks noChangeArrowheads="1"/>
              </p:cNvSpPr>
              <p:nvPr/>
            </p:nvSpPr>
            <p:spPr bwMode="auto">
              <a:xfrm>
                <a:off x="2316" y="3087"/>
                <a:ext cx="120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Oval 55"/>
              <p:cNvSpPr>
                <a:spLocks noChangeArrowheads="1"/>
              </p:cNvSpPr>
              <p:nvPr/>
            </p:nvSpPr>
            <p:spPr bwMode="auto">
              <a:xfrm>
                <a:off x="2219" y="293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Oval 56"/>
              <p:cNvSpPr>
                <a:spLocks noChangeArrowheads="1"/>
              </p:cNvSpPr>
              <p:nvPr/>
            </p:nvSpPr>
            <p:spPr bwMode="auto">
              <a:xfrm>
                <a:off x="2522" y="2912"/>
                <a:ext cx="119" cy="13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Oval 57"/>
              <p:cNvSpPr>
                <a:spLocks noChangeArrowheads="1"/>
              </p:cNvSpPr>
              <p:nvPr/>
            </p:nvSpPr>
            <p:spPr bwMode="auto">
              <a:xfrm>
                <a:off x="1989" y="2904"/>
                <a:ext cx="119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Oval 58"/>
              <p:cNvSpPr>
                <a:spLocks noChangeArrowheads="1"/>
              </p:cNvSpPr>
              <p:nvPr/>
            </p:nvSpPr>
            <p:spPr bwMode="auto">
              <a:xfrm>
                <a:off x="1920" y="2684"/>
                <a:ext cx="121" cy="13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Oval 59"/>
              <p:cNvSpPr>
                <a:spLocks noChangeArrowheads="1"/>
              </p:cNvSpPr>
              <p:nvPr/>
            </p:nvSpPr>
            <p:spPr bwMode="auto">
              <a:xfrm>
                <a:off x="1979" y="245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Oval 60"/>
              <p:cNvSpPr>
                <a:spLocks noChangeArrowheads="1"/>
              </p:cNvSpPr>
              <p:nvPr/>
            </p:nvSpPr>
            <p:spPr bwMode="auto">
              <a:xfrm>
                <a:off x="2573" y="2447"/>
                <a:ext cx="119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Oval 61"/>
              <p:cNvSpPr>
                <a:spLocks noChangeArrowheads="1"/>
              </p:cNvSpPr>
              <p:nvPr/>
            </p:nvSpPr>
            <p:spPr bwMode="auto">
              <a:xfrm>
                <a:off x="2475" y="2719"/>
                <a:ext cx="120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Oval 62"/>
              <p:cNvSpPr>
                <a:spLocks noChangeArrowheads="1"/>
              </p:cNvSpPr>
              <p:nvPr/>
            </p:nvSpPr>
            <p:spPr bwMode="auto">
              <a:xfrm>
                <a:off x="2709" y="2271"/>
                <a:ext cx="119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Oval 63"/>
              <p:cNvSpPr>
                <a:spLocks noChangeArrowheads="1"/>
              </p:cNvSpPr>
              <p:nvPr/>
            </p:nvSpPr>
            <p:spPr bwMode="auto">
              <a:xfrm>
                <a:off x="2786" y="2646"/>
                <a:ext cx="120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Oval 64"/>
              <p:cNvSpPr>
                <a:spLocks noChangeArrowheads="1"/>
              </p:cNvSpPr>
              <p:nvPr/>
            </p:nvSpPr>
            <p:spPr bwMode="auto">
              <a:xfrm>
                <a:off x="2608" y="2156"/>
                <a:ext cx="116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Oval 65"/>
              <p:cNvSpPr>
                <a:spLocks noChangeArrowheads="1"/>
              </p:cNvSpPr>
              <p:nvPr/>
            </p:nvSpPr>
            <p:spPr bwMode="auto">
              <a:xfrm>
                <a:off x="2331" y="2449"/>
                <a:ext cx="120" cy="131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Oval 66"/>
              <p:cNvSpPr>
                <a:spLocks noChangeArrowheads="1"/>
              </p:cNvSpPr>
              <p:nvPr/>
            </p:nvSpPr>
            <p:spPr bwMode="auto">
              <a:xfrm>
                <a:off x="2296" y="2231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67"/>
              <p:cNvSpPr>
                <a:spLocks/>
              </p:cNvSpPr>
              <p:nvPr/>
            </p:nvSpPr>
            <p:spPr bwMode="auto">
              <a:xfrm flipV="1">
                <a:off x="2699" y="2304"/>
                <a:ext cx="151" cy="160"/>
              </a:xfrm>
              <a:custGeom>
                <a:avLst/>
                <a:gdLst>
                  <a:gd name="T0" fmla="*/ 0 w 69"/>
                  <a:gd name="T1" fmla="*/ 41 h 65"/>
                  <a:gd name="T2" fmla="*/ 26 w 69"/>
                  <a:gd name="T3" fmla="*/ 41 h 65"/>
                  <a:gd name="T4" fmla="*/ 35 w 69"/>
                  <a:gd name="T5" fmla="*/ 65 h 65"/>
                  <a:gd name="T6" fmla="*/ 43 w 69"/>
                  <a:gd name="T7" fmla="*/ 41 h 65"/>
                  <a:gd name="T8" fmla="*/ 69 w 69"/>
                  <a:gd name="T9" fmla="*/ 41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5" y="65"/>
                    </a:lnTo>
                    <a:lnTo>
                      <a:pt x="43" y="41"/>
                    </a:lnTo>
                    <a:lnTo>
                      <a:pt x="69" y="41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68"/>
              <p:cNvSpPr>
                <a:spLocks/>
              </p:cNvSpPr>
              <p:nvPr/>
            </p:nvSpPr>
            <p:spPr bwMode="auto">
              <a:xfrm flipV="1">
                <a:off x="3364" y="2141"/>
                <a:ext cx="151" cy="158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69"/>
              <p:cNvSpPr>
                <a:spLocks/>
              </p:cNvSpPr>
              <p:nvPr/>
            </p:nvSpPr>
            <p:spPr bwMode="auto">
              <a:xfrm flipV="1">
                <a:off x="3074" y="2215"/>
                <a:ext cx="151" cy="159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70"/>
              <p:cNvSpPr>
                <a:spLocks/>
              </p:cNvSpPr>
              <p:nvPr/>
            </p:nvSpPr>
            <p:spPr bwMode="auto">
              <a:xfrm flipV="1">
                <a:off x="2857" y="1766"/>
                <a:ext cx="151" cy="159"/>
              </a:xfrm>
              <a:custGeom>
                <a:avLst/>
                <a:gdLst>
                  <a:gd name="T0" fmla="*/ 0 w 69"/>
                  <a:gd name="T1" fmla="*/ 40 h 65"/>
                  <a:gd name="T2" fmla="*/ 26 w 69"/>
                  <a:gd name="T3" fmla="*/ 40 h 65"/>
                  <a:gd name="T4" fmla="*/ 35 w 69"/>
                  <a:gd name="T5" fmla="*/ 65 h 65"/>
                  <a:gd name="T6" fmla="*/ 43 w 69"/>
                  <a:gd name="T7" fmla="*/ 40 h 65"/>
                  <a:gd name="T8" fmla="*/ 69 w 69"/>
                  <a:gd name="T9" fmla="*/ 40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5" y="65"/>
                    </a:lnTo>
                    <a:lnTo>
                      <a:pt x="43" y="40"/>
                    </a:lnTo>
                    <a:lnTo>
                      <a:pt x="69" y="40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Freeform 71"/>
              <p:cNvSpPr>
                <a:spLocks/>
              </p:cNvSpPr>
              <p:nvPr/>
            </p:nvSpPr>
            <p:spPr bwMode="auto">
              <a:xfrm flipV="1">
                <a:off x="3224" y="1846"/>
                <a:ext cx="154" cy="162"/>
              </a:xfrm>
              <a:custGeom>
                <a:avLst/>
                <a:gdLst>
                  <a:gd name="T0" fmla="*/ 0 w 69"/>
                  <a:gd name="T1" fmla="*/ 41 h 65"/>
                  <a:gd name="T2" fmla="*/ 26 w 69"/>
                  <a:gd name="T3" fmla="*/ 41 h 65"/>
                  <a:gd name="T4" fmla="*/ 35 w 69"/>
                  <a:gd name="T5" fmla="*/ 65 h 65"/>
                  <a:gd name="T6" fmla="*/ 43 w 69"/>
                  <a:gd name="T7" fmla="*/ 41 h 65"/>
                  <a:gd name="T8" fmla="*/ 69 w 69"/>
                  <a:gd name="T9" fmla="*/ 41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5" y="65"/>
                    </a:lnTo>
                    <a:lnTo>
                      <a:pt x="43" y="41"/>
                    </a:lnTo>
                    <a:lnTo>
                      <a:pt x="69" y="41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Freeform 72"/>
              <p:cNvSpPr>
                <a:spLocks/>
              </p:cNvSpPr>
              <p:nvPr/>
            </p:nvSpPr>
            <p:spPr bwMode="auto">
              <a:xfrm flipV="1">
                <a:off x="2879" y="1649"/>
                <a:ext cx="153" cy="159"/>
              </a:xfrm>
              <a:custGeom>
                <a:avLst/>
                <a:gdLst>
                  <a:gd name="T0" fmla="*/ 0 w 69"/>
                  <a:gd name="T1" fmla="*/ 40 h 65"/>
                  <a:gd name="T2" fmla="*/ 26 w 69"/>
                  <a:gd name="T3" fmla="*/ 40 h 65"/>
                  <a:gd name="T4" fmla="*/ 35 w 69"/>
                  <a:gd name="T5" fmla="*/ 65 h 65"/>
                  <a:gd name="T6" fmla="*/ 43 w 69"/>
                  <a:gd name="T7" fmla="*/ 40 h 65"/>
                  <a:gd name="T8" fmla="*/ 69 w 69"/>
                  <a:gd name="T9" fmla="*/ 40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5" y="65"/>
                    </a:lnTo>
                    <a:lnTo>
                      <a:pt x="43" y="40"/>
                    </a:lnTo>
                    <a:lnTo>
                      <a:pt x="69" y="40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Freeform 73"/>
              <p:cNvSpPr>
                <a:spLocks/>
              </p:cNvSpPr>
              <p:nvPr/>
            </p:nvSpPr>
            <p:spPr bwMode="auto">
              <a:xfrm flipV="1">
                <a:off x="2873" y="2099"/>
                <a:ext cx="151" cy="158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Freeform 74"/>
              <p:cNvSpPr>
                <a:spLocks/>
              </p:cNvSpPr>
              <p:nvPr/>
            </p:nvSpPr>
            <p:spPr bwMode="auto">
              <a:xfrm flipV="1">
                <a:off x="2930" y="1831"/>
                <a:ext cx="151" cy="158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Freeform 75"/>
              <p:cNvSpPr>
                <a:spLocks/>
              </p:cNvSpPr>
              <p:nvPr/>
            </p:nvSpPr>
            <p:spPr bwMode="auto">
              <a:xfrm flipV="1">
                <a:off x="2579" y="1684"/>
                <a:ext cx="150" cy="159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Freeform 76"/>
              <p:cNvSpPr>
                <a:spLocks/>
              </p:cNvSpPr>
              <p:nvPr/>
            </p:nvSpPr>
            <p:spPr bwMode="auto">
              <a:xfrm flipV="1">
                <a:off x="2789" y="1544"/>
                <a:ext cx="152" cy="159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Freeform 77"/>
              <p:cNvSpPr>
                <a:spLocks/>
              </p:cNvSpPr>
              <p:nvPr/>
            </p:nvSpPr>
            <p:spPr bwMode="auto">
              <a:xfrm flipV="1">
                <a:off x="3159" y="1409"/>
                <a:ext cx="152" cy="162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Freeform 78"/>
              <p:cNvSpPr>
                <a:spLocks/>
              </p:cNvSpPr>
              <p:nvPr/>
            </p:nvSpPr>
            <p:spPr bwMode="auto">
              <a:xfrm flipV="1">
                <a:off x="2783" y="1949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Freeform 79"/>
              <p:cNvSpPr>
                <a:spLocks/>
              </p:cNvSpPr>
              <p:nvPr/>
            </p:nvSpPr>
            <p:spPr bwMode="auto">
              <a:xfrm flipV="1">
                <a:off x="3377" y="1591"/>
                <a:ext cx="150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Oval 80"/>
              <p:cNvSpPr>
                <a:spLocks noChangeArrowheads="1"/>
              </p:cNvSpPr>
              <p:nvPr/>
            </p:nvSpPr>
            <p:spPr bwMode="auto">
              <a:xfrm>
                <a:off x="2108" y="2576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Oval 81"/>
              <p:cNvSpPr>
                <a:spLocks noChangeArrowheads="1"/>
              </p:cNvSpPr>
              <p:nvPr/>
            </p:nvSpPr>
            <p:spPr bwMode="auto">
              <a:xfrm>
                <a:off x="2005" y="224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Oval 82"/>
              <p:cNvSpPr>
                <a:spLocks noChangeArrowheads="1"/>
              </p:cNvSpPr>
              <p:nvPr/>
            </p:nvSpPr>
            <p:spPr bwMode="auto">
              <a:xfrm>
                <a:off x="2649" y="2905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Oval 83"/>
              <p:cNvSpPr>
                <a:spLocks noChangeArrowheads="1"/>
              </p:cNvSpPr>
              <p:nvPr/>
            </p:nvSpPr>
            <p:spPr bwMode="auto">
              <a:xfrm>
                <a:off x="2237" y="266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Oval 84"/>
              <p:cNvSpPr>
                <a:spLocks noChangeArrowheads="1"/>
              </p:cNvSpPr>
              <p:nvPr/>
            </p:nvSpPr>
            <p:spPr bwMode="auto">
              <a:xfrm>
                <a:off x="2340" y="2550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Oval 85"/>
              <p:cNvSpPr>
                <a:spLocks noChangeArrowheads="1"/>
              </p:cNvSpPr>
              <p:nvPr/>
            </p:nvSpPr>
            <p:spPr bwMode="auto">
              <a:xfrm>
                <a:off x="2314" y="2707"/>
                <a:ext cx="121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Oval 86"/>
              <p:cNvSpPr>
                <a:spLocks noChangeArrowheads="1"/>
              </p:cNvSpPr>
              <p:nvPr/>
            </p:nvSpPr>
            <p:spPr bwMode="auto">
              <a:xfrm>
                <a:off x="2108" y="2786"/>
                <a:ext cx="121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Oval 87"/>
              <p:cNvSpPr>
                <a:spLocks noChangeArrowheads="1"/>
              </p:cNvSpPr>
              <p:nvPr/>
            </p:nvSpPr>
            <p:spPr bwMode="auto">
              <a:xfrm>
                <a:off x="2198" y="245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Freeform 88"/>
              <p:cNvSpPr>
                <a:spLocks/>
              </p:cNvSpPr>
              <p:nvPr/>
            </p:nvSpPr>
            <p:spPr bwMode="auto">
              <a:xfrm flipV="1">
                <a:off x="3092" y="1804"/>
                <a:ext cx="151" cy="161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Freeform 89"/>
              <p:cNvSpPr>
                <a:spLocks/>
              </p:cNvSpPr>
              <p:nvPr/>
            </p:nvSpPr>
            <p:spPr bwMode="auto">
              <a:xfrm flipV="1">
                <a:off x="3040" y="1660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90"/>
              <p:cNvSpPr>
                <a:spLocks/>
              </p:cNvSpPr>
              <p:nvPr/>
            </p:nvSpPr>
            <p:spPr bwMode="auto">
              <a:xfrm flipV="1">
                <a:off x="3143" y="1962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91"/>
              <p:cNvSpPr>
                <a:spLocks/>
              </p:cNvSpPr>
              <p:nvPr/>
            </p:nvSpPr>
            <p:spPr bwMode="auto">
              <a:xfrm flipV="1">
                <a:off x="3053" y="2028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92"/>
              <p:cNvSpPr>
                <a:spLocks/>
              </p:cNvSpPr>
              <p:nvPr/>
            </p:nvSpPr>
            <p:spPr bwMode="auto">
              <a:xfrm flipV="1">
                <a:off x="3323" y="1712"/>
                <a:ext cx="152" cy="161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93"/>
              <p:cNvSpPr>
                <a:spLocks/>
              </p:cNvSpPr>
              <p:nvPr/>
            </p:nvSpPr>
            <p:spPr bwMode="auto">
              <a:xfrm flipV="1">
                <a:off x="3375" y="1962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94"/>
              <p:cNvSpPr>
                <a:spLocks/>
              </p:cNvSpPr>
              <p:nvPr/>
            </p:nvSpPr>
            <p:spPr bwMode="auto">
              <a:xfrm flipV="1">
                <a:off x="3259" y="2185"/>
                <a:ext cx="151" cy="161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Line 97"/>
              <p:cNvSpPr>
                <a:spLocks noChangeShapeType="1"/>
              </p:cNvSpPr>
              <p:nvPr/>
            </p:nvSpPr>
            <p:spPr bwMode="auto">
              <a:xfrm>
                <a:off x="1738" y="3327"/>
                <a:ext cx="21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Line 98"/>
              <p:cNvSpPr>
                <a:spLocks noChangeShapeType="1"/>
              </p:cNvSpPr>
              <p:nvPr/>
            </p:nvSpPr>
            <p:spPr bwMode="auto">
              <a:xfrm flipV="1">
                <a:off x="1734" y="1020"/>
                <a:ext cx="1" cy="231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6" name="Group 112"/>
            <p:cNvGrpSpPr>
              <a:grpSpLocks/>
            </p:cNvGrpSpPr>
            <p:nvPr/>
          </p:nvGrpSpPr>
          <p:grpSpPr bwMode="auto">
            <a:xfrm>
              <a:off x="3632" y="1181"/>
              <a:ext cx="337" cy="299"/>
              <a:chOff x="3632" y="1181"/>
              <a:chExt cx="337" cy="299"/>
            </a:xfrm>
          </p:grpSpPr>
          <p:sp>
            <p:nvSpPr>
              <p:cNvPr id="347" name="Oval 104"/>
              <p:cNvSpPr>
                <a:spLocks noChangeArrowheads="1"/>
              </p:cNvSpPr>
              <p:nvPr/>
            </p:nvSpPr>
            <p:spPr bwMode="auto">
              <a:xfrm>
                <a:off x="3632" y="1237"/>
                <a:ext cx="78" cy="83"/>
              </a:xfrm>
              <a:prstGeom prst="ellipse">
                <a:avLst/>
              </a:prstGeom>
              <a:solidFill>
                <a:srgbClr val="FFFFFF"/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105"/>
              <p:cNvSpPr>
                <a:spLocks/>
              </p:cNvSpPr>
              <p:nvPr/>
            </p:nvSpPr>
            <p:spPr bwMode="auto">
              <a:xfrm flipV="1">
                <a:off x="3632" y="1381"/>
                <a:ext cx="98" cy="99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Text Box 110"/>
              <p:cNvSpPr txBox="1">
                <a:spLocks noChangeArrowheads="1"/>
              </p:cNvSpPr>
              <p:nvPr/>
            </p:nvSpPr>
            <p:spPr bwMode="auto">
              <a:xfrm>
                <a:off x="3761" y="1181"/>
                <a:ext cx="20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b="1" dirty="0"/>
                  <a:t>y</a:t>
                </a:r>
                <a:endParaRPr lang="en-US" altLang="en-US" sz="2400" b="1" baseline="-25000" dirty="0"/>
              </a:p>
            </p:txBody>
          </p:sp>
        </p:grpSp>
      </p:grpSp>
      <p:sp>
        <p:nvSpPr>
          <p:cNvPr id="393" name="Oval 84"/>
          <p:cNvSpPr>
            <a:spLocks noChangeArrowheads="1"/>
          </p:cNvSpPr>
          <p:nvPr/>
        </p:nvSpPr>
        <p:spPr bwMode="auto">
          <a:xfrm>
            <a:off x="1412983" y="4874534"/>
            <a:ext cx="343837" cy="334498"/>
          </a:xfrm>
          <a:prstGeom prst="ellipse">
            <a:avLst/>
          </a:prstGeom>
          <a:solidFill>
            <a:srgbClr val="FF0000"/>
          </a:solidFill>
          <a:ln w="28575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4" name="Freeform 88"/>
          <p:cNvSpPr>
            <a:spLocks/>
          </p:cNvSpPr>
          <p:nvPr/>
        </p:nvSpPr>
        <p:spPr bwMode="auto">
          <a:xfrm flipV="1">
            <a:off x="2590800" y="3678820"/>
            <a:ext cx="429086" cy="407987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00B050"/>
          </a:solidFill>
          <a:ln w="2857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7" name="Oval 84"/>
          <p:cNvSpPr>
            <a:spLocks noChangeArrowheads="1"/>
          </p:cNvSpPr>
          <p:nvPr/>
        </p:nvSpPr>
        <p:spPr bwMode="auto">
          <a:xfrm>
            <a:off x="5713722" y="4949940"/>
            <a:ext cx="343837" cy="334498"/>
          </a:xfrm>
          <a:prstGeom prst="ellipse">
            <a:avLst/>
          </a:prstGeom>
          <a:solidFill>
            <a:srgbClr val="FF0000"/>
          </a:solidFill>
          <a:ln w="28575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8" name="Freeform 88"/>
          <p:cNvSpPr>
            <a:spLocks/>
          </p:cNvSpPr>
          <p:nvPr/>
        </p:nvSpPr>
        <p:spPr bwMode="auto">
          <a:xfrm flipV="1">
            <a:off x="6891539" y="3754226"/>
            <a:ext cx="429086" cy="407987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00B050"/>
          </a:solidFill>
          <a:ln w="2857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9" name="Text Box 17"/>
          <p:cNvSpPr txBox="1">
            <a:spLocks noChangeArrowheads="1"/>
          </p:cNvSpPr>
          <p:nvPr/>
        </p:nvSpPr>
        <p:spPr bwMode="auto">
          <a:xfrm>
            <a:off x="4386262" y="2438400"/>
            <a:ext cx="790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000" b="1" baseline="-25000" dirty="0">
                <a:solidFill>
                  <a:srgbClr val="000000"/>
                </a:solidFill>
                <a:latin typeface="Arial" pitchFamily="34" charset="0"/>
              </a:rPr>
              <a:t>2</a:t>
            </a:r>
          </a:p>
        </p:txBody>
      </p:sp>
      <p:sp>
        <p:nvSpPr>
          <p:cNvPr id="400" name="Text Box 46"/>
          <p:cNvSpPr txBox="1">
            <a:spLocks noChangeArrowheads="1"/>
          </p:cNvSpPr>
          <p:nvPr/>
        </p:nvSpPr>
        <p:spPr bwMode="auto">
          <a:xfrm>
            <a:off x="7896225" y="6137275"/>
            <a:ext cx="790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000" b="1" baseline="-25000" dirty="0">
                <a:solidFill>
                  <a:srgbClr val="000000"/>
                </a:solidFill>
                <a:latin typeface="Arial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7792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easiest is to assume isotropic Gaussian noise ~</a:t>
            </a:r>
            <a:r>
              <a:rPr lang="en-US" dirty="0" err="1" smtClean="0"/>
              <a:t>exp</a:t>
            </a:r>
            <a:r>
              <a:rPr lang="en-US" dirty="0" smtClean="0"/>
              <a:t>(-</a:t>
            </a:r>
            <a:r>
              <a:rPr lang="en-US" altLang="en-US" dirty="0" smtClean="0"/>
              <a:t>ǁ</a:t>
            </a:r>
            <a:r>
              <a:rPr lang="en-US" altLang="en-US" b="1" dirty="0" smtClean="0"/>
              <a:t>x</a:t>
            </a:r>
            <a:r>
              <a:rPr lang="en-US" altLang="en-US" dirty="0" smtClean="0"/>
              <a:t>-</a:t>
            </a:r>
            <a:r>
              <a:rPr lang="en-US" altLang="en-US" b="1" dirty="0" smtClean="0">
                <a:latin typeface="Symbol" panose="05050102010706020507" pitchFamily="18" charset="2"/>
              </a:rPr>
              <a:t>m</a:t>
            </a:r>
            <a:r>
              <a:rPr lang="en-US" altLang="en-US" dirty="0" smtClean="0"/>
              <a:t>ǁ</a:t>
            </a:r>
            <a:r>
              <a:rPr lang="en-US" altLang="en-US" baseline="30000" dirty="0" smtClean="0"/>
              <a:t>2</a:t>
            </a:r>
            <a:r>
              <a:rPr lang="en-US" altLang="en-US" dirty="0" smtClean="0"/>
              <a:t>/2</a:t>
            </a:r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altLang="en-US" baseline="30000" dirty="0"/>
              <a:t>2</a:t>
            </a:r>
            <a:r>
              <a:rPr lang="en-US" alt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23</a:t>
            </a:fld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211" y="3886200"/>
            <a:ext cx="3808212" cy="3899701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3268111" lon="18363119" rev="1743851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1700213"/>
            <a:ext cx="455295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15000" y="4724400"/>
            <a:ext cx="274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Source: https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://www.byclb.com/TR/Tutorials/neural_networks/ch4_1.htm</a:t>
            </a:r>
          </a:p>
        </p:txBody>
      </p:sp>
    </p:spTree>
    <p:extLst>
      <p:ext uri="{BB962C8B-B14F-4D97-AF65-F5344CB8AC3E}">
        <p14:creationId xmlns:p14="http://schemas.microsoft.com/office/powerpoint/2010/main" val="384093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we get the Gaussian 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24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Bayes optimal classifier: Classify </a:t>
            </a:r>
            <a:r>
              <a:rPr lang="en-US" b="1" dirty="0" smtClean="0"/>
              <a:t>x</a:t>
            </a:r>
            <a:r>
              <a:rPr lang="en-US" dirty="0" smtClean="0"/>
              <a:t> in class y according to the largest </a:t>
            </a:r>
            <a:r>
              <a:rPr lang="en-US" dirty="0" smtClean="0">
                <a:solidFill>
                  <a:srgbClr val="C00000"/>
                </a:solidFill>
              </a:rPr>
              <a:t>P(Y=</a:t>
            </a:r>
            <a:r>
              <a:rPr lang="en-US" dirty="0" err="1" smtClean="0">
                <a:solidFill>
                  <a:srgbClr val="C00000"/>
                </a:solidFill>
              </a:rPr>
              <a:t>y|X</a:t>
            </a:r>
            <a:r>
              <a:rPr lang="en-US" dirty="0" smtClean="0">
                <a:solidFill>
                  <a:srgbClr val="C00000"/>
                </a:solidFill>
              </a:rPr>
              <a:t>=</a:t>
            </a:r>
            <a:r>
              <a:rPr lang="en-US" b="1" dirty="0" smtClean="0">
                <a:solidFill>
                  <a:srgbClr val="C00000"/>
                </a:solidFill>
              </a:rPr>
              <a:t>x</a:t>
            </a:r>
            <a:r>
              <a:rPr lang="en-US" dirty="0" smtClean="0">
                <a:solidFill>
                  <a:srgbClr val="C00000"/>
                </a:solidFill>
              </a:rPr>
              <a:t>).</a:t>
            </a:r>
          </a:p>
          <a:p>
            <a:r>
              <a:rPr lang="en-US" dirty="0"/>
              <a:t>Bayes rule: P(X, Y) = P(X)</a:t>
            </a:r>
            <a:r>
              <a:rPr lang="en-US" dirty="0">
                <a:solidFill>
                  <a:srgbClr val="C00000"/>
                </a:solidFill>
              </a:rPr>
              <a:t>P(Y|X)</a:t>
            </a:r>
            <a:r>
              <a:rPr lang="en-US" dirty="0"/>
              <a:t> = P(Y)P(X|Y</a:t>
            </a:r>
            <a:r>
              <a:rPr lang="en-US" dirty="0" smtClean="0"/>
              <a:t>).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So </a:t>
            </a:r>
            <a:r>
              <a:rPr lang="en-US" dirty="0" smtClean="0">
                <a:solidFill>
                  <a:srgbClr val="C00000"/>
                </a:solidFill>
              </a:rPr>
              <a:t>P(Y=</a:t>
            </a:r>
            <a:r>
              <a:rPr lang="en-US" dirty="0" err="1" smtClean="0">
                <a:solidFill>
                  <a:srgbClr val="C00000"/>
                </a:solidFill>
              </a:rPr>
              <a:t>y|X</a:t>
            </a:r>
            <a:r>
              <a:rPr lang="en-US" dirty="0" smtClean="0">
                <a:solidFill>
                  <a:srgbClr val="C00000"/>
                </a:solidFill>
              </a:rPr>
              <a:t>=</a:t>
            </a:r>
            <a:r>
              <a:rPr lang="en-US" b="1" dirty="0" smtClean="0">
                <a:solidFill>
                  <a:srgbClr val="C00000"/>
                </a:solidFill>
              </a:rPr>
              <a:t>x</a:t>
            </a:r>
            <a:r>
              <a:rPr lang="en-US" dirty="0" smtClean="0">
                <a:solidFill>
                  <a:srgbClr val="C00000"/>
                </a:solidFill>
              </a:rPr>
              <a:t>) </a:t>
            </a:r>
            <a:r>
              <a:rPr lang="en-US" dirty="0" smtClean="0"/>
              <a:t>~ </a:t>
            </a:r>
            <a:r>
              <a:rPr lang="en-US" dirty="0" smtClean="0">
                <a:solidFill>
                  <a:srgbClr val="0070C0"/>
                </a:solidFill>
              </a:rPr>
              <a:t>P(Y=y) </a:t>
            </a:r>
            <a:r>
              <a:rPr lang="en-US" dirty="0" smtClean="0">
                <a:solidFill>
                  <a:srgbClr val="00B050"/>
                </a:solidFill>
              </a:rPr>
              <a:t>P(X=</a:t>
            </a:r>
            <a:r>
              <a:rPr lang="en-US" b="1" dirty="0" err="1" smtClean="0">
                <a:solidFill>
                  <a:srgbClr val="00B050"/>
                </a:solidFill>
              </a:rPr>
              <a:t>x</a:t>
            </a:r>
            <a:r>
              <a:rPr lang="en-US" dirty="0" err="1" smtClean="0">
                <a:solidFill>
                  <a:srgbClr val="00B050"/>
                </a:solidFill>
              </a:rPr>
              <a:t>|Y</a:t>
            </a:r>
            <a:r>
              <a:rPr lang="en-US" dirty="0" smtClean="0">
                <a:solidFill>
                  <a:srgbClr val="00B050"/>
                </a:solidFill>
              </a:rPr>
              <a:t>=y)</a:t>
            </a:r>
            <a:r>
              <a:rPr lang="en-US" dirty="0" smtClean="0"/>
              <a:t> 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0070C0"/>
                </a:solidFill>
              </a:rPr>
              <a:t>Prior</a:t>
            </a:r>
            <a:r>
              <a:rPr lang="en-US" dirty="0" smtClean="0"/>
              <a:t> = class relative abundance: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P(Y=1)</a:t>
            </a:r>
            <a:r>
              <a:rPr lang="en-US" dirty="0" smtClean="0">
                <a:sym typeface="Symbol"/>
              </a:rPr>
              <a:t>N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/N. </a:t>
            </a:r>
            <a:r>
              <a:rPr lang="en-US" dirty="0"/>
              <a:t>P(Y</a:t>
            </a:r>
            <a:r>
              <a:rPr lang="en-US" dirty="0" smtClean="0"/>
              <a:t>=-1</a:t>
            </a:r>
            <a:r>
              <a:rPr lang="en-US" dirty="0"/>
              <a:t>)</a:t>
            </a:r>
            <a:r>
              <a:rPr lang="en-US" dirty="0">
                <a:sym typeface="Symbol"/>
              </a:rPr>
              <a:t></a:t>
            </a:r>
            <a:r>
              <a:rPr lang="en-US" dirty="0" smtClean="0">
                <a:sym typeface="Symbol"/>
              </a:rPr>
              <a:t>N</a:t>
            </a:r>
            <a:r>
              <a:rPr lang="en-US" baseline="-25000" dirty="0">
                <a:sym typeface="Symbol"/>
              </a:rPr>
              <a:t>0</a:t>
            </a:r>
            <a:r>
              <a:rPr lang="en-US" dirty="0" smtClean="0">
                <a:sym typeface="Symbol"/>
              </a:rPr>
              <a:t>/N. </a:t>
            </a:r>
          </a:p>
          <a:p>
            <a:r>
              <a:rPr lang="en-US" dirty="0" smtClean="0">
                <a:solidFill>
                  <a:srgbClr val="00B050"/>
                </a:solidFill>
                <a:sym typeface="Symbol"/>
              </a:rPr>
              <a:t>Likelihood</a:t>
            </a:r>
            <a:r>
              <a:rPr lang="en-US" dirty="0" smtClean="0">
                <a:sym typeface="Symbol"/>
              </a:rPr>
              <a:t> = </a:t>
            </a:r>
            <a:r>
              <a:rPr lang="en-US" dirty="0" err="1" smtClean="0">
                <a:sym typeface="Symbol"/>
              </a:rPr>
              <a:t>Proba</a:t>
            </a:r>
            <a:r>
              <a:rPr lang="en-US" dirty="0" smtClean="0">
                <a:sym typeface="Symbol"/>
              </a:rPr>
              <a:t> </a:t>
            </a:r>
            <a:r>
              <a:rPr lang="en-US" b="1" dirty="0" smtClean="0">
                <a:sym typeface="Symbol"/>
              </a:rPr>
              <a:t>x</a:t>
            </a:r>
            <a:r>
              <a:rPr lang="en-US" dirty="0" smtClean="0">
                <a:sym typeface="Symbol"/>
              </a:rPr>
              <a:t> belongs to class y, proportional to </a:t>
            </a:r>
            <a:r>
              <a:rPr lang="en-US" dirty="0" err="1"/>
              <a:t>exp</a:t>
            </a:r>
            <a:r>
              <a:rPr lang="en-US" dirty="0"/>
              <a:t>(-</a:t>
            </a:r>
            <a:r>
              <a:rPr lang="en-US" altLang="en-US" dirty="0" err="1" smtClean="0"/>
              <a:t>ǁ</a:t>
            </a:r>
            <a:r>
              <a:rPr lang="en-US" altLang="en-US" b="1" dirty="0" err="1" smtClean="0"/>
              <a:t>x</a:t>
            </a:r>
            <a:r>
              <a:rPr lang="en-US" altLang="en-US" dirty="0" smtClean="0"/>
              <a:t>-</a:t>
            </a:r>
            <a:r>
              <a:rPr lang="en-US" altLang="en-US" b="1" dirty="0" smtClean="0">
                <a:latin typeface="Symbol" panose="05050102010706020507" pitchFamily="18" charset="2"/>
              </a:rPr>
              <a:t>m</a:t>
            </a:r>
            <a:r>
              <a:rPr lang="en-US" altLang="en-US" b="1" baseline="30000" dirty="0" smtClean="0">
                <a:latin typeface="+mj-lt"/>
              </a:rPr>
              <a:t>[y]</a:t>
            </a:r>
            <a:r>
              <a:rPr lang="en-US" altLang="en-US" dirty="0" smtClean="0"/>
              <a:t>ǁ</a:t>
            </a:r>
            <a:r>
              <a:rPr lang="en-US" altLang="en-US" baseline="30000" dirty="0" smtClean="0"/>
              <a:t>2</a:t>
            </a:r>
            <a:r>
              <a:rPr lang="en-US" altLang="en-US" dirty="0" smtClean="0"/>
              <a:t>/2</a:t>
            </a:r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altLang="en-US" baseline="30000" dirty="0" smtClean="0"/>
              <a:t>2</a:t>
            </a:r>
            <a:r>
              <a:rPr lang="en-US" altLang="en-US" dirty="0"/>
              <a:t>)</a:t>
            </a:r>
            <a:r>
              <a:rPr lang="en-US" altLang="en-US" dirty="0" smtClean="0"/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Left Brace 2"/>
          <p:cNvSpPr/>
          <p:nvPr/>
        </p:nvSpPr>
        <p:spPr>
          <a:xfrm rot="16200000">
            <a:off x="3897734" y="3288137"/>
            <a:ext cx="533400" cy="11199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5410200" y="2895600"/>
            <a:ext cx="533399" cy="1905000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6200000">
            <a:off x="2057397" y="2903649"/>
            <a:ext cx="533399" cy="1905000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3177" y="4128215"/>
            <a:ext cx="1504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Posterior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33797" y="4124980"/>
            <a:ext cx="891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Prior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797" y="4124980"/>
            <a:ext cx="1667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Likelihood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53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sweat: this is a linear classifier!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25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8382000" cy="352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352800" y="1483114"/>
            <a:ext cx="6629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Source: http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://www.intechopen.com/source/html/17742/media/image25.png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5334000"/>
            <a:ext cx="9296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ym typeface="Symbol"/>
              </a:rPr>
              <a:t>f(</a:t>
            </a:r>
            <a:r>
              <a:rPr lang="en-US" sz="3200" b="1" dirty="0" smtClean="0">
                <a:sym typeface="Symbol"/>
              </a:rPr>
              <a:t>x</a:t>
            </a:r>
            <a:r>
              <a:rPr lang="en-US" sz="3200" dirty="0" smtClean="0">
                <a:sym typeface="Symbol"/>
              </a:rPr>
              <a:t>) = (</a:t>
            </a:r>
            <a:r>
              <a:rPr lang="en-US" altLang="en-US" sz="3200" b="1" dirty="0" smtClean="0">
                <a:latin typeface="Symbol" panose="05050102010706020507" pitchFamily="18" charset="2"/>
              </a:rPr>
              <a:t>m</a:t>
            </a:r>
            <a:r>
              <a:rPr lang="en-US" altLang="en-US" sz="3200" b="1" baseline="30000" dirty="0" smtClean="0"/>
              <a:t>[1]</a:t>
            </a:r>
            <a:r>
              <a:rPr lang="en-US" altLang="en-US" b="1" baseline="30000" dirty="0" smtClean="0"/>
              <a:t> </a:t>
            </a:r>
            <a:r>
              <a:rPr lang="en-US" altLang="en-US" b="1" dirty="0" smtClean="0"/>
              <a:t>– </a:t>
            </a:r>
            <a:r>
              <a:rPr lang="en-US" altLang="en-US" sz="3200" b="1" dirty="0" smtClean="0">
                <a:latin typeface="Symbol" panose="05050102010706020507" pitchFamily="18" charset="2"/>
              </a:rPr>
              <a:t>m</a:t>
            </a:r>
            <a:r>
              <a:rPr lang="en-US" altLang="en-US" sz="3200" b="1" baseline="30000" dirty="0" smtClean="0"/>
              <a:t>[0]</a:t>
            </a:r>
            <a:r>
              <a:rPr lang="en-US" altLang="en-US" sz="3200" dirty="0" smtClean="0"/>
              <a:t>)</a:t>
            </a:r>
            <a:r>
              <a:rPr lang="en-US" altLang="en-US" sz="3200" dirty="0" smtClean="0">
                <a:solidFill>
                  <a:srgbClr val="0066FF"/>
                </a:solidFill>
                <a:sym typeface="Symbol" pitchFamily="18" charset="2"/>
              </a:rPr>
              <a:t> </a:t>
            </a:r>
            <a:r>
              <a:rPr lang="en-US" altLang="en-US" sz="3200" dirty="0" smtClean="0">
                <a:sym typeface="Symbol" pitchFamily="18" charset="2"/>
              </a:rPr>
              <a:t> x + b          </a:t>
            </a:r>
            <a:r>
              <a:rPr lang="en-US" altLang="en-US" sz="2400" dirty="0" err="1" smtClean="0">
                <a:sym typeface="Symbol" pitchFamily="18" charset="2"/>
              </a:rPr>
              <a:t>b</a:t>
            </a:r>
            <a:r>
              <a:rPr lang="en-US" altLang="en-US" sz="2400" dirty="0" smtClean="0">
                <a:sym typeface="Symbol" pitchFamily="18" charset="2"/>
              </a:rPr>
              <a:t> =</a:t>
            </a:r>
            <a:r>
              <a:rPr lang="en-US" sz="2400" dirty="0">
                <a:sym typeface="Symbol"/>
              </a:rPr>
              <a:t> (</a:t>
            </a:r>
            <a:r>
              <a:rPr lang="en-US" altLang="en-US" sz="2400" b="1" dirty="0" smtClean="0">
                <a:latin typeface="Symbol" panose="05050102010706020507" pitchFamily="18" charset="2"/>
              </a:rPr>
              <a:t>m</a:t>
            </a:r>
            <a:r>
              <a:rPr lang="en-US" altLang="en-US" sz="2400" b="1" baseline="30000" dirty="0" smtClean="0"/>
              <a:t>[0]2</a:t>
            </a:r>
            <a:r>
              <a:rPr lang="en-US" altLang="en-US" sz="2400" b="1" dirty="0" smtClean="0"/>
              <a:t> – </a:t>
            </a:r>
            <a:r>
              <a:rPr lang="en-US" altLang="en-US" sz="2400" b="1" dirty="0" smtClean="0">
                <a:latin typeface="Symbol" panose="05050102010706020507" pitchFamily="18" charset="2"/>
              </a:rPr>
              <a:t>m</a:t>
            </a:r>
            <a:r>
              <a:rPr lang="en-US" altLang="en-US" sz="2400" b="1" baseline="30000" dirty="0" smtClean="0"/>
              <a:t>[1]2</a:t>
            </a:r>
            <a:r>
              <a:rPr lang="en-US" altLang="en-US" sz="2400" dirty="0" smtClean="0"/>
              <a:t>)/2+log(</a:t>
            </a:r>
            <a:r>
              <a:rPr lang="en-US" sz="2400" dirty="0" smtClean="0">
                <a:sym typeface="Symbol"/>
              </a:rPr>
              <a:t>N</a:t>
            </a:r>
            <a:r>
              <a:rPr lang="en-US" sz="2400" baseline="-25000" dirty="0" smtClean="0">
                <a:sym typeface="Symbol"/>
              </a:rPr>
              <a:t>1</a:t>
            </a:r>
            <a:r>
              <a:rPr lang="en-US" sz="2400" dirty="0" smtClean="0">
                <a:sym typeface="Symbol"/>
              </a:rPr>
              <a:t>/N</a:t>
            </a:r>
            <a:r>
              <a:rPr lang="en-US" sz="2400" baseline="-25000" dirty="0">
                <a:sym typeface="Symbol"/>
              </a:rPr>
              <a:t>0</a:t>
            </a:r>
            <a:r>
              <a:rPr lang="en-US" sz="2400" dirty="0" smtClean="0">
                <a:sym typeface="Symbol"/>
              </a:rPr>
              <a:t>)</a:t>
            </a:r>
            <a:endParaRPr lang="en-US" sz="2400" dirty="0"/>
          </a:p>
        </p:txBody>
      </p:sp>
      <p:sp>
        <p:nvSpPr>
          <p:cNvPr id="8" name="Left Brace 7"/>
          <p:cNvSpPr/>
          <p:nvPr/>
        </p:nvSpPr>
        <p:spPr>
          <a:xfrm rot="16200000">
            <a:off x="2171701" y="5382279"/>
            <a:ext cx="533400" cy="152400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14632" y="6258580"/>
            <a:ext cx="452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23005" y="21336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Symbol"/>
              </a:rPr>
              <a:t>f(</a:t>
            </a:r>
            <a:r>
              <a:rPr lang="en-US" b="1" dirty="0">
                <a:sym typeface="Symbol"/>
              </a:rPr>
              <a:t>x</a:t>
            </a:r>
            <a:r>
              <a:rPr lang="en-US" dirty="0">
                <a:sym typeface="Symbol"/>
              </a:rPr>
              <a:t>) </a:t>
            </a:r>
            <a:r>
              <a:rPr lang="en-US" dirty="0" smtClean="0">
                <a:sym typeface="Symbol"/>
              </a:rPr>
              <a:t>=0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8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964" y="4552321"/>
            <a:ext cx="723900" cy="807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664" y="5388219"/>
            <a:ext cx="914400" cy="84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14" y="5105400"/>
            <a:ext cx="66675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139" y="4496521"/>
            <a:ext cx="514350" cy="67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950" y="4937718"/>
            <a:ext cx="655714" cy="71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812" y="4979802"/>
            <a:ext cx="710988" cy="658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028" y="3339240"/>
            <a:ext cx="5334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78" y="3298996"/>
            <a:ext cx="381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803" y="2472465"/>
            <a:ext cx="2857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678" y="2676946"/>
            <a:ext cx="5524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903" y="3078956"/>
            <a:ext cx="617472" cy="1049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127" y="2979724"/>
            <a:ext cx="410073" cy="67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Straight Arrow Connector 31"/>
          <p:cNvCxnSpPr>
            <a:endCxn id="27" idx="2"/>
          </p:cNvCxnSpPr>
          <p:nvPr/>
        </p:nvCxnSpPr>
        <p:spPr>
          <a:xfrm flipH="1" flipV="1">
            <a:off x="2836903" y="3305596"/>
            <a:ext cx="1658897" cy="890804"/>
          </a:xfrm>
          <a:prstGeom prst="straightConnector1">
            <a:avLst/>
          </a:prstGeom>
          <a:ln w="635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495800" y="4194879"/>
            <a:ext cx="1600200" cy="1164869"/>
          </a:xfrm>
          <a:prstGeom prst="straightConnector1">
            <a:avLst/>
          </a:prstGeom>
          <a:ln w="635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9600" y="5071586"/>
            <a:ext cx="284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Just average the vectors of each class.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495800" y="4196400"/>
            <a:ext cx="445514" cy="6399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416486" y="4128635"/>
            <a:ext cx="1100003" cy="1329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495800" y="4174650"/>
            <a:ext cx="1600200" cy="11850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416486" y="4196400"/>
            <a:ext cx="2151428" cy="759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495800" y="4196400"/>
            <a:ext cx="2434064" cy="167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3733800" y="3603795"/>
            <a:ext cx="762000" cy="5708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3048000" y="3603796"/>
            <a:ext cx="1447800" cy="5708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2895600" y="2991271"/>
            <a:ext cx="1600200" cy="11833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2560678" y="2729640"/>
            <a:ext cx="1935122" cy="1466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2417803" y="3582960"/>
            <a:ext cx="2077997" cy="6134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 this remind you of something?</a:t>
            </a:r>
            <a:br>
              <a:rPr lang="en-US" dirty="0" smtClean="0"/>
            </a:br>
            <a:r>
              <a:rPr lang="en-US" sz="3600" dirty="0" smtClean="0">
                <a:solidFill>
                  <a:srgbClr val="C00000"/>
                </a:solidFill>
              </a:rPr>
              <a:t>The “centroids” method </a:t>
            </a:r>
            <a:br>
              <a:rPr lang="en-US" sz="3600" dirty="0" smtClean="0">
                <a:solidFill>
                  <a:srgbClr val="C00000"/>
                </a:solidFill>
              </a:rPr>
            </a:br>
            <a:r>
              <a:rPr lang="en-US" sz="3600" dirty="0" smtClean="0">
                <a:solidFill>
                  <a:srgbClr val="C00000"/>
                </a:solidFill>
              </a:rPr>
              <a:t>(also called “template matching”)!</a:t>
            </a:r>
            <a:endParaRPr lang="en-US" sz="3600" dirty="0">
              <a:solidFill>
                <a:srgbClr val="C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600200" y="4152900"/>
            <a:ext cx="6172200" cy="43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495800" y="1905000"/>
            <a:ext cx="0" cy="449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14800" y="43310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836903" y="3305596"/>
            <a:ext cx="1658897" cy="890804"/>
          </a:xfrm>
          <a:prstGeom prst="straightConnector1">
            <a:avLst/>
          </a:prstGeom>
          <a:ln w="635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26</a:t>
            </a:fld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495800" y="4194879"/>
            <a:ext cx="1600200" cy="1164869"/>
          </a:xfrm>
          <a:prstGeom prst="straightConnector1">
            <a:avLst/>
          </a:prstGeom>
          <a:ln w="635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214640" y="4119347"/>
            <a:ext cx="8755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  <a:latin typeface="Symbol" panose="05050102010706020507" pitchFamily="18" charset="2"/>
              </a:rPr>
              <a:t>m</a:t>
            </a:r>
            <a:r>
              <a:rPr lang="en-US" sz="4000" b="1" baseline="30000" dirty="0" smtClean="0">
                <a:solidFill>
                  <a:srgbClr val="00B050"/>
                </a:solidFill>
              </a:rPr>
              <a:t>[0]</a:t>
            </a:r>
            <a:endParaRPr lang="en-US" sz="4000" b="1" baseline="30000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9600" y="5802737"/>
            <a:ext cx="284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get vectors representing average shapes.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257919" y="2875074"/>
            <a:ext cx="8755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latin typeface="Symbol" panose="05050102010706020507" pitchFamily="18" charset="2"/>
              </a:rPr>
              <a:t>m</a:t>
            </a:r>
            <a:r>
              <a:rPr lang="en-US" sz="4000" b="1" baseline="30000" dirty="0" smtClean="0">
                <a:solidFill>
                  <a:srgbClr val="C00000"/>
                </a:solidFill>
              </a:rPr>
              <a:t>[1]</a:t>
            </a:r>
            <a:endParaRPr lang="en-US" sz="4000" b="1" baseline="30000" dirty="0">
              <a:solidFill>
                <a:srgbClr val="C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67675" y="3634515"/>
            <a:ext cx="1772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 = </a:t>
            </a:r>
            <a:r>
              <a:rPr lang="en-US" dirty="0" err="1" smtClean="0">
                <a:solidFill>
                  <a:srgbClr val="FF0000"/>
                </a:solidFill>
              </a:rPr>
              <a:t>amount_ink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159137" y="1905000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= </a:t>
            </a:r>
            <a:r>
              <a:rPr lang="en-US" dirty="0" err="1" smtClean="0">
                <a:solidFill>
                  <a:srgbClr val="FF0000"/>
                </a:solidFill>
              </a:rPr>
              <a:t>shape_elongation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7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Lecture #2: separate </a:t>
            </a:r>
            <a:r>
              <a:rPr lang="en-US" dirty="0" smtClean="0"/>
              <a:t>“0” and “1”:</a:t>
            </a:r>
            <a:br>
              <a:rPr lang="en-US" dirty="0" smtClean="0"/>
            </a:br>
            <a:r>
              <a:rPr lang="en-US" sz="3600" dirty="0" smtClean="0">
                <a:solidFill>
                  <a:srgbClr val="C00000"/>
                </a:solidFill>
              </a:rPr>
              <a:t>get the </a:t>
            </a:r>
            <a:r>
              <a:rPr lang="en-US" sz="3600" dirty="0" err="1" smtClean="0">
                <a:solidFill>
                  <a:srgbClr val="C00000"/>
                </a:solidFill>
              </a:rPr>
              <a:t>separaring</a:t>
            </a:r>
            <a:r>
              <a:rPr lang="en-US" sz="3600" dirty="0" smtClean="0">
                <a:solidFill>
                  <a:srgbClr val="C00000"/>
                </a:solidFill>
              </a:rPr>
              <a:t> “hyperplane”</a:t>
            </a:r>
            <a:endParaRPr lang="en-US" sz="3600" dirty="0">
              <a:solidFill>
                <a:srgbClr val="C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600200" y="4152900"/>
            <a:ext cx="6172200" cy="43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495800" y="1905000"/>
            <a:ext cx="0" cy="4495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75200" y="42002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964" y="4552321"/>
            <a:ext cx="723900" cy="807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664" y="5388219"/>
            <a:ext cx="914400" cy="84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14" y="5105400"/>
            <a:ext cx="66675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139" y="4496521"/>
            <a:ext cx="514350" cy="67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950" y="4937718"/>
            <a:ext cx="655714" cy="71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028" y="3339240"/>
            <a:ext cx="5334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78" y="3298996"/>
            <a:ext cx="381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803" y="2472465"/>
            <a:ext cx="2857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678" y="2676946"/>
            <a:ext cx="5524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903" y="3078956"/>
            <a:ext cx="617472" cy="1049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6567675" y="3634515"/>
            <a:ext cx="1772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 = </a:t>
            </a:r>
            <a:r>
              <a:rPr lang="en-US" dirty="0" err="1" smtClean="0">
                <a:solidFill>
                  <a:srgbClr val="FF0000"/>
                </a:solidFill>
              </a:rPr>
              <a:t>amount_ink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159137" y="1905000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= </a:t>
            </a:r>
            <a:r>
              <a:rPr lang="en-US" dirty="0" err="1" smtClean="0">
                <a:solidFill>
                  <a:srgbClr val="FF0000"/>
                </a:solidFill>
              </a:rPr>
              <a:t>shape_elongation</a:t>
            </a:r>
            <a:endParaRPr lang="en-US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27</a:t>
            </a:fld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524001" y="2274332"/>
            <a:ext cx="2971799" cy="1939533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4800" y="1551057"/>
            <a:ext cx="24753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w=</a:t>
            </a:r>
            <a:r>
              <a:rPr lang="en-US" sz="4000" b="1" dirty="0" smtClean="0">
                <a:latin typeface="Symbol" panose="05050102010706020507" pitchFamily="18" charset="2"/>
              </a:rPr>
              <a:t>m</a:t>
            </a:r>
            <a:r>
              <a:rPr lang="en-US" sz="4000" b="1" baseline="30000" dirty="0" smtClean="0"/>
              <a:t>[1]</a:t>
            </a:r>
            <a:r>
              <a:rPr lang="en-US" sz="4000" b="1" dirty="0" smtClean="0"/>
              <a:t>-</a:t>
            </a:r>
            <a:r>
              <a:rPr lang="en-US" sz="4000" b="1" dirty="0" smtClean="0">
                <a:latin typeface="Symbol" panose="05050102010706020507" pitchFamily="18" charset="2"/>
              </a:rPr>
              <a:t>m</a:t>
            </a:r>
            <a:r>
              <a:rPr lang="en-US" sz="4000" b="1" baseline="30000" dirty="0" smtClean="0"/>
              <a:t>[0]</a:t>
            </a:r>
            <a:r>
              <a:rPr lang="en-US" sz="4000" b="1" dirty="0" smtClean="0"/>
              <a:t> </a:t>
            </a:r>
            <a:endParaRPr lang="en-US" sz="4000" b="1" baseline="300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743200" y="1796100"/>
            <a:ext cx="3505200" cy="480060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267200" y="3819181"/>
            <a:ext cx="149286" cy="21941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416486" y="3819181"/>
            <a:ext cx="231714" cy="1846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 rot="18354663">
            <a:off x="1724096" y="5180980"/>
            <a:ext cx="28430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f</a:t>
            </a:r>
            <a:r>
              <a:rPr lang="en-US" sz="4000" dirty="0" smtClean="0"/>
              <a:t>(</a:t>
            </a:r>
            <a:r>
              <a:rPr lang="en-US" sz="4000" b="1" dirty="0" smtClean="0"/>
              <a:t>x</a:t>
            </a:r>
            <a:r>
              <a:rPr lang="en-US" sz="4000" dirty="0" smtClean="0"/>
              <a:t>)</a:t>
            </a:r>
            <a:r>
              <a:rPr lang="en-US" sz="4000" b="1" dirty="0" smtClean="0"/>
              <a:t> </a:t>
            </a:r>
            <a:r>
              <a:rPr lang="en-US" sz="4000" dirty="0" smtClean="0"/>
              <a:t>= </a:t>
            </a:r>
            <a:r>
              <a:rPr lang="en-US" sz="4000" b="1" dirty="0" err="1" smtClean="0"/>
              <a:t>w.x</a:t>
            </a:r>
            <a:r>
              <a:rPr lang="en-US" sz="4000" b="1" dirty="0" smtClean="0"/>
              <a:t> </a:t>
            </a:r>
            <a:r>
              <a:rPr lang="en-US" sz="4000" dirty="0" smtClean="0"/>
              <a:t>= 0</a:t>
            </a:r>
            <a:endParaRPr lang="en-US" sz="4000" baseline="30000" dirty="0"/>
          </a:p>
        </p:txBody>
      </p:sp>
      <p:sp>
        <p:nvSpPr>
          <p:cNvPr id="35" name="Rectangle 34"/>
          <p:cNvSpPr/>
          <p:nvPr/>
        </p:nvSpPr>
        <p:spPr>
          <a:xfrm rot="18354663">
            <a:off x="1049531" y="4751457"/>
            <a:ext cx="16337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f</a:t>
            </a:r>
            <a:r>
              <a:rPr lang="en-US" sz="4000" dirty="0" smtClean="0"/>
              <a:t>(</a:t>
            </a:r>
            <a:r>
              <a:rPr lang="en-US" sz="4000" b="1" dirty="0" smtClean="0"/>
              <a:t>x</a:t>
            </a:r>
            <a:r>
              <a:rPr lang="en-US" sz="4000" dirty="0" smtClean="0"/>
              <a:t>)</a:t>
            </a:r>
            <a:r>
              <a:rPr lang="en-US" sz="4000" b="1" dirty="0" smtClean="0"/>
              <a:t> </a:t>
            </a:r>
            <a:r>
              <a:rPr lang="en-US" sz="4000" dirty="0" smtClean="0"/>
              <a:t>&gt; 0</a:t>
            </a:r>
            <a:endParaRPr lang="en-US" sz="4000" baseline="30000" dirty="0"/>
          </a:p>
        </p:txBody>
      </p:sp>
      <p:sp>
        <p:nvSpPr>
          <p:cNvPr id="36" name="Rectangle 35"/>
          <p:cNvSpPr/>
          <p:nvPr/>
        </p:nvSpPr>
        <p:spPr>
          <a:xfrm rot="18354663">
            <a:off x="5655773" y="2452686"/>
            <a:ext cx="16337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f</a:t>
            </a:r>
            <a:r>
              <a:rPr lang="en-US" sz="4000" dirty="0" smtClean="0"/>
              <a:t>(</a:t>
            </a:r>
            <a:r>
              <a:rPr lang="en-US" sz="4000" b="1" dirty="0" smtClean="0"/>
              <a:t>x</a:t>
            </a:r>
            <a:r>
              <a:rPr lang="en-US" sz="4000" dirty="0" smtClean="0"/>
              <a:t>)</a:t>
            </a:r>
            <a:r>
              <a:rPr lang="en-US" sz="4000" b="1" dirty="0" smtClean="0"/>
              <a:t> </a:t>
            </a:r>
            <a:r>
              <a:rPr lang="en-US" sz="4000" dirty="0" smtClean="0"/>
              <a:t>&lt; 0</a:t>
            </a:r>
            <a:endParaRPr lang="en-US" sz="4000" baseline="30000" dirty="0"/>
          </a:p>
        </p:txBody>
      </p:sp>
      <p:sp>
        <p:nvSpPr>
          <p:cNvPr id="19" name="Freeform 18"/>
          <p:cNvSpPr/>
          <p:nvPr/>
        </p:nvSpPr>
        <p:spPr>
          <a:xfrm>
            <a:off x="2757600" y="1807200"/>
            <a:ext cx="5486400" cy="4809600"/>
          </a:xfrm>
          <a:custGeom>
            <a:avLst/>
            <a:gdLst>
              <a:gd name="connsiteX0" fmla="*/ 3484800 w 5486400"/>
              <a:gd name="connsiteY0" fmla="*/ 0 h 4809600"/>
              <a:gd name="connsiteX1" fmla="*/ 5486400 w 5486400"/>
              <a:gd name="connsiteY1" fmla="*/ 14400 h 4809600"/>
              <a:gd name="connsiteX2" fmla="*/ 5457600 w 5486400"/>
              <a:gd name="connsiteY2" fmla="*/ 4809600 h 4809600"/>
              <a:gd name="connsiteX3" fmla="*/ 0 w 5486400"/>
              <a:gd name="connsiteY3" fmla="*/ 4780800 h 48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4809600">
                <a:moveTo>
                  <a:pt x="3484800" y="0"/>
                </a:moveTo>
                <a:lnTo>
                  <a:pt x="5486400" y="14400"/>
                </a:lnTo>
                <a:lnTo>
                  <a:pt x="5457600" y="4809600"/>
                </a:lnTo>
                <a:lnTo>
                  <a:pt x="0" y="4780800"/>
                </a:lnTo>
              </a:path>
            </a:pathLst>
          </a:custGeom>
          <a:solidFill>
            <a:srgbClr val="92D05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/>
          <p:cNvSpPr/>
          <p:nvPr/>
        </p:nvSpPr>
        <p:spPr>
          <a:xfrm>
            <a:off x="292611" y="1755450"/>
            <a:ext cx="5990400" cy="4838400"/>
          </a:xfrm>
          <a:custGeom>
            <a:avLst/>
            <a:gdLst>
              <a:gd name="connsiteX0" fmla="*/ 2476800 w 5990400"/>
              <a:gd name="connsiteY0" fmla="*/ 4838400 h 4838400"/>
              <a:gd name="connsiteX1" fmla="*/ 0 w 5990400"/>
              <a:gd name="connsiteY1" fmla="*/ 4824000 h 4838400"/>
              <a:gd name="connsiteX2" fmla="*/ 14400 w 5990400"/>
              <a:gd name="connsiteY2" fmla="*/ 0 h 4838400"/>
              <a:gd name="connsiteX3" fmla="*/ 5990400 w 5990400"/>
              <a:gd name="connsiteY3" fmla="*/ 43200 h 48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0400" h="4838400">
                <a:moveTo>
                  <a:pt x="2476800" y="4838400"/>
                </a:moveTo>
                <a:lnTo>
                  <a:pt x="0" y="4824000"/>
                </a:lnTo>
                <a:lnTo>
                  <a:pt x="14400" y="0"/>
                </a:lnTo>
                <a:lnTo>
                  <a:pt x="5990400" y="43200"/>
                </a:lnTo>
              </a:path>
            </a:pathLst>
          </a:custGeom>
          <a:solidFill>
            <a:schemeClr val="accent6">
              <a:lumMod val="7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5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So: Gaussian classifier = centroid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458200" cy="51054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This is a VERY useful method.</a:t>
            </a:r>
          </a:p>
          <a:p>
            <a:r>
              <a:rPr lang="en-US" dirty="0" smtClean="0"/>
              <a:t>The assumptions are:</a:t>
            </a:r>
          </a:p>
          <a:p>
            <a:pPr lvl="1"/>
            <a:r>
              <a:rPr lang="en-US" dirty="0" smtClean="0"/>
              <a:t>Generating model: draw y first, then draw </a:t>
            </a:r>
            <a:r>
              <a:rPr lang="en-US" b="1" dirty="0" smtClean="0"/>
              <a:t>x</a:t>
            </a:r>
            <a:r>
              <a:rPr lang="en-US" dirty="0" smtClean="0"/>
              <a:t> given y.</a:t>
            </a:r>
          </a:p>
          <a:p>
            <a:pPr lvl="1"/>
            <a:r>
              <a:rPr lang="en-US" dirty="0"/>
              <a:t>Gaussian “noise</a:t>
            </a:r>
            <a:r>
              <a:rPr lang="en-US" dirty="0" smtClean="0"/>
              <a:t>”.</a:t>
            </a:r>
          </a:p>
          <a:p>
            <a:pPr lvl="1"/>
            <a:r>
              <a:rPr lang="en-US" dirty="0" smtClean="0"/>
              <a:t>Independence of the features </a:t>
            </a:r>
            <a:r>
              <a:rPr lang="en-US" dirty="0" smtClean="0"/>
              <a:t>in a given class (no </a:t>
            </a:r>
            <a:r>
              <a:rPr lang="en-US" dirty="0" smtClean="0"/>
              <a:t>covariance).</a:t>
            </a:r>
          </a:p>
          <a:p>
            <a:pPr lvl="1"/>
            <a:r>
              <a:rPr lang="en-US" dirty="0" smtClean="0"/>
              <a:t>Same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dirty="0" smtClean="0"/>
              <a:t> for all classes.</a:t>
            </a:r>
          </a:p>
          <a:p>
            <a:r>
              <a:rPr lang="en-US" dirty="0" smtClean="0"/>
              <a:t>This </a:t>
            </a:r>
            <a:r>
              <a:rPr lang="en-US" dirty="0"/>
              <a:t>NOT the optimum Bayes classifier (even though it uses Bayes rule</a:t>
            </a:r>
            <a:r>
              <a:rPr lang="en-US" dirty="0" smtClean="0"/>
              <a:t>), because:</a:t>
            </a:r>
            <a:endParaRPr lang="en-US" dirty="0"/>
          </a:p>
          <a:p>
            <a:pPr lvl="1"/>
            <a:r>
              <a:rPr lang="en-US" dirty="0" smtClean="0"/>
              <a:t>The assumptions are </a:t>
            </a:r>
            <a:r>
              <a:rPr lang="en-US" dirty="0" smtClean="0">
                <a:solidFill>
                  <a:srgbClr val="C00000"/>
                </a:solidFill>
              </a:rPr>
              <a:t>almost always violated.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 smtClean="0"/>
              <a:t>We estimate </a:t>
            </a:r>
            <a:r>
              <a:rPr lang="en-US" altLang="en-US" b="1" dirty="0">
                <a:latin typeface="Symbol" panose="05050102010706020507" pitchFamily="18" charset="2"/>
              </a:rPr>
              <a:t>m</a:t>
            </a:r>
            <a:r>
              <a:rPr lang="en-US" altLang="en-US" b="1" baseline="30000" dirty="0"/>
              <a:t>[1]</a:t>
            </a:r>
            <a:r>
              <a:rPr lang="en-US" altLang="en-US" baseline="30000" dirty="0"/>
              <a:t> </a:t>
            </a:r>
            <a:r>
              <a:rPr lang="en-US" altLang="en-US" dirty="0" smtClean="0"/>
              <a:t>and</a:t>
            </a:r>
            <a:r>
              <a:rPr lang="en-US" altLang="en-US" b="1" dirty="0" smtClean="0"/>
              <a:t> </a:t>
            </a:r>
            <a:r>
              <a:rPr lang="en-US" altLang="en-US" b="1" dirty="0">
                <a:latin typeface="Symbol" panose="05050102010706020507" pitchFamily="18" charset="2"/>
              </a:rPr>
              <a:t>m</a:t>
            </a:r>
            <a:r>
              <a:rPr lang="en-US" altLang="en-US" b="1" baseline="30000" dirty="0"/>
              <a:t>[0</a:t>
            </a:r>
            <a:r>
              <a:rPr lang="en-US" altLang="en-US" b="1" baseline="30000" dirty="0" smtClean="0"/>
              <a:t>]</a:t>
            </a:r>
            <a:r>
              <a:rPr lang="en-US" altLang="en-US" dirty="0"/>
              <a:t> </a:t>
            </a:r>
            <a:r>
              <a:rPr lang="en-US" altLang="en-US" dirty="0" smtClean="0"/>
              <a:t>from a finite number of examples.</a:t>
            </a:r>
          </a:p>
          <a:p>
            <a:r>
              <a:rPr lang="en-US" dirty="0" smtClean="0"/>
              <a:t>Now we know how to compute the bias </a:t>
            </a:r>
          </a:p>
          <a:p>
            <a:pPr marL="0" indent="0">
              <a:buNone/>
            </a:pP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dirty="0" smtClean="0">
                <a:sym typeface="Symbol" pitchFamily="18" charset="2"/>
              </a:rPr>
              <a:t>    b </a:t>
            </a:r>
            <a:r>
              <a:rPr lang="en-US" altLang="en-US" dirty="0">
                <a:sym typeface="Symbol" pitchFamily="18" charset="2"/>
              </a:rPr>
              <a:t>=</a:t>
            </a:r>
            <a:r>
              <a:rPr lang="en-US" dirty="0">
                <a:sym typeface="Symbol"/>
              </a:rPr>
              <a:t> (</a:t>
            </a:r>
            <a:r>
              <a:rPr lang="en-US" altLang="en-US" b="1" dirty="0">
                <a:latin typeface="Symbol" panose="05050102010706020507" pitchFamily="18" charset="2"/>
              </a:rPr>
              <a:t>m</a:t>
            </a:r>
            <a:r>
              <a:rPr lang="en-US" altLang="en-US" b="1" baseline="30000" dirty="0"/>
              <a:t>[0]2</a:t>
            </a:r>
            <a:r>
              <a:rPr lang="en-US" altLang="en-US" b="1" dirty="0"/>
              <a:t> – </a:t>
            </a:r>
            <a:r>
              <a:rPr lang="en-US" altLang="en-US" b="1" dirty="0">
                <a:latin typeface="Symbol" panose="05050102010706020507" pitchFamily="18" charset="2"/>
              </a:rPr>
              <a:t>m</a:t>
            </a:r>
            <a:r>
              <a:rPr lang="en-US" altLang="en-US" b="1" baseline="30000" dirty="0"/>
              <a:t>[1]2</a:t>
            </a:r>
            <a:r>
              <a:rPr lang="en-US" altLang="en-US" dirty="0"/>
              <a:t>)/2+log(</a:t>
            </a:r>
            <a:r>
              <a:rPr lang="en-US" dirty="0">
                <a:sym typeface="Symbol"/>
              </a:rPr>
              <a:t>N</a:t>
            </a:r>
            <a:r>
              <a:rPr lang="en-US" baseline="-25000" dirty="0">
                <a:sym typeface="Symbol"/>
              </a:rPr>
              <a:t>1</a:t>
            </a:r>
            <a:r>
              <a:rPr lang="en-US" dirty="0">
                <a:sym typeface="Symbol"/>
              </a:rPr>
              <a:t>/N</a:t>
            </a:r>
            <a:r>
              <a:rPr lang="en-US" baseline="-25000" dirty="0">
                <a:sym typeface="Symbol"/>
              </a:rPr>
              <a:t>0</a:t>
            </a:r>
            <a:r>
              <a:rPr lang="en-US" dirty="0" smtClean="0">
                <a:sym typeface="Symbol"/>
              </a:rPr>
              <a:t>), but who cares?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3" name="Rectangle 3"/>
          <p:cNvSpPr>
            <a:spLocks noGrp="1" noChangeArrowheads="1"/>
          </p:cNvSpPr>
          <p:nvPr>
            <p:ph type="title"/>
          </p:nvPr>
        </p:nvSpPr>
        <p:spPr>
          <a:xfrm>
            <a:off x="914400" y="609600"/>
            <a:ext cx="7239000" cy="5334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We do not care about “b” because we </a:t>
            </a:r>
            <a:r>
              <a:rPr lang="en-US" altLang="en-US" b="1" dirty="0" smtClean="0"/>
              <a:t>“post fit it”</a:t>
            </a:r>
            <a:endParaRPr lang="fr-FR" altLang="en-US" b="1" dirty="0"/>
          </a:p>
        </p:txBody>
      </p:sp>
      <p:sp>
        <p:nvSpPr>
          <p:cNvPr id="266245" name="Text Box 5"/>
          <p:cNvSpPr txBox="1">
            <a:spLocks noChangeArrowheads="1"/>
          </p:cNvSpPr>
          <p:nvPr/>
        </p:nvSpPr>
        <p:spPr bwMode="auto">
          <a:xfrm>
            <a:off x="4665592" y="6002612"/>
            <a:ext cx="3676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fr-FR" altLang="en-US"/>
          </a:p>
        </p:txBody>
      </p:sp>
      <p:sp>
        <p:nvSpPr>
          <p:cNvPr id="266254" name="Text Box 14"/>
          <p:cNvSpPr txBox="1">
            <a:spLocks noChangeArrowheads="1"/>
          </p:cNvSpPr>
          <p:nvPr/>
        </p:nvSpPr>
        <p:spPr bwMode="auto">
          <a:xfrm>
            <a:off x="7802562" y="151654"/>
            <a:ext cx="1341438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i="1" dirty="0">
                <a:solidFill>
                  <a:schemeClr val="bg1">
                    <a:lumMod val="50000"/>
                  </a:schemeClr>
                </a:solidFill>
              </a:rPr>
              <a:t>For a given threshold on f(x),    you get a point on the ROC curve.</a:t>
            </a:r>
          </a:p>
        </p:txBody>
      </p:sp>
      <p:sp>
        <p:nvSpPr>
          <p:cNvPr id="266268" name="Text Box 28"/>
          <p:cNvSpPr txBox="1">
            <a:spLocks noChangeArrowheads="1"/>
          </p:cNvSpPr>
          <p:nvPr/>
        </p:nvSpPr>
        <p:spPr bwMode="auto">
          <a:xfrm>
            <a:off x="3505200" y="3203661"/>
            <a:ext cx="1587500" cy="132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en-US" dirty="0">
                <a:solidFill>
                  <a:srgbClr val="0033CC"/>
                </a:solidFill>
              </a:rPr>
              <a:t>Positive class success rate</a:t>
            </a:r>
          </a:p>
          <a:p>
            <a:pPr algn="r">
              <a:spcBef>
                <a:spcPct val="50000"/>
              </a:spcBef>
            </a:pPr>
            <a:r>
              <a:rPr lang="en-US" altLang="en-US" dirty="0">
                <a:solidFill>
                  <a:srgbClr val="0033CC"/>
                </a:solidFill>
              </a:rPr>
              <a:t>(hit rate, sensitivity)</a:t>
            </a:r>
          </a:p>
        </p:txBody>
      </p:sp>
      <p:sp>
        <p:nvSpPr>
          <p:cNvPr id="266269" name="Text Box 29"/>
          <p:cNvSpPr txBox="1">
            <a:spLocks noChangeArrowheads="1"/>
          </p:cNvSpPr>
          <p:nvPr/>
        </p:nvSpPr>
        <p:spPr bwMode="auto">
          <a:xfrm>
            <a:off x="5143500" y="5893074"/>
            <a:ext cx="33909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</a:rPr>
              <a:t>1 - negative class success rate (false alarm rate, 1-specificity)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446248" y="1827579"/>
            <a:ext cx="4719906" cy="3796536"/>
            <a:chOff x="1285840" y="1603584"/>
            <a:chExt cx="7284702" cy="4591644"/>
          </a:xfrm>
        </p:grpSpPr>
        <p:sp>
          <p:nvSpPr>
            <p:cNvPr id="266244" name="Line 4"/>
            <p:cNvSpPr>
              <a:spLocks noChangeShapeType="1"/>
            </p:cNvSpPr>
            <p:nvPr/>
          </p:nvSpPr>
          <p:spPr bwMode="auto">
            <a:xfrm flipV="1">
              <a:off x="2241550" y="1652796"/>
              <a:ext cx="0" cy="4133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252" name="Text Box 12"/>
            <p:cNvSpPr txBox="1">
              <a:spLocks noChangeArrowheads="1"/>
            </p:cNvSpPr>
            <p:nvPr/>
          </p:nvSpPr>
          <p:spPr bwMode="auto">
            <a:xfrm>
              <a:off x="7400924" y="5748547"/>
              <a:ext cx="1169618" cy="4466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dirty="0"/>
                <a:t>100%</a:t>
              </a:r>
            </a:p>
          </p:txBody>
        </p:sp>
        <p:sp>
          <p:nvSpPr>
            <p:cNvPr id="266253" name="Text Box 13"/>
            <p:cNvSpPr txBox="1">
              <a:spLocks noChangeArrowheads="1"/>
            </p:cNvSpPr>
            <p:nvPr/>
          </p:nvSpPr>
          <p:spPr bwMode="auto">
            <a:xfrm>
              <a:off x="1285840" y="1786940"/>
              <a:ext cx="1085886" cy="4466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dirty="0"/>
                <a:t>100%</a:t>
              </a:r>
            </a:p>
          </p:txBody>
        </p:sp>
        <p:sp>
          <p:nvSpPr>
            <p:cNvPr id="266257" name="Line 17"/>
            <p:cNvSpPr>
              <a:spLocks noChangeShapeType="1"/>
            </p:cNvSpPr>
            <p:nvPr/>
          </p:nvSpPr>
          <p:spPr bwMode="auto">
            <a:xfrm flipV="1">
              <a:off x="2257425" y="1976646"/>
              <a:ext cx="5572125" cy="38004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258" name="Freeform 18"/>
            <p:cNvSpPr>
              <a:spLocks/>
            </p:cNvSpPr>
            <p:nvPr/>
          </p:nvSpPr>
          <p:spPr bwMode="auto">
            <a:xfrm>
              <a:off x="2247900" y="1976646"/>
              <a:ext cx="5572125" cy="3810000"/>
            </a:xfrm>
            <a:custGeom>
              <a:avLst/>
              <a:gdLst>
                <a:gd name="T0" fmla="*/ 0 w 3510"/>
                <a:gd name="T1" fmla="*/ 2400 h 2400"/>
                <a:gd name="T2" fmla="*/ 318 w 3510"/>
                <a:gd name="T3" fmla="*/ 1854 h 2400"/>
                <a:gd name="T4" fmla="*/ 696 w 3510"/>
                <a:gd name="T5" fmla="*/ 1374 h 2400"/>
                <a:gd name="T6" fmla="*/ 1026 w 3510"/>
                <a:gd name="T7" fmla="*/ 1056 h 2400"/>
                <a:gd name="T8" fmla="*/ 1380 w 3510"/>
                <a:gd name="T9" fmla="*/ 816 h 2400"/>
                <a:gd name="T10" fmla="*/ 1752 w 3510"/>
                <a:gd name="T11" fmla="*/ 462 h 2400"/>
                <a:gd name="T12" fmla="*/ 2190 w 3510"/>
                <a:gd name="T13" fmla="*/ 318 h 2400"/>
                <a:gd name="T14" fmla="*/ 2382 w 3510"/>
                <a:gd name="T15" fmla="*/ 216 h 2400"/>
                <a:gd name="T16" fmla="*/ 2646 w 3510"/>
                <a:gd name="T17" fmla="*/ 162 h 2400"/>
                <a:gd name="T18" fmla="*/ 2778 w 3510"/>
                <a:gd name="T19" fmla="*/ 150 h 2400"/>
                <a:gd name="T20" fmla="*/ 2940 w 3510"/>
                <a:gd name="T21" fmla="*/ 84 h 2400"/>
                <a:gd name="T22" fmla="*/ 3510 w 3510"/>
                <a:gd name="T23" fmla="*/ 0 h 2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10" h="2400">
                  <a:moveTo>
                    <a:pt x="0" y="2400"/>
                  </a:moveTo>
                  <a:lnTo>
                    <a:pt x="318" y="1854"/>
                  </a:lnTo>
                  <a:lnTo>
                    <a:pt x="696" y="1374"/>
                  </a:lnTo>
                  <a:lnTo>
                    <a:pt x="1026" y="1056"/>
                  </a:lnTo>
                  <a:lnTo>
                    <a:pt x="1380" y="816"/>
                  </a:lnTo>
                  <a:lnTo>
                    <a:pt x="1752" y="462"/>
                  </a:lnTo>
                  <a:lnTo>
                    <a:pt x="2190" y="318"/>
                  </a:lnTo>
                  <a:lnTo>
                    <a:pt x="2382" y="216"/>
                  </a:lnTo>
                  <a:lnTo>
                    <a:pt x="2646" y="162"/>
                  </a:lnTo>
                  <a:lnTo>
                    <a:pt x="2778" y="150"/>
                  </a:lnTo>
                  <a:lnTo>
                    <a:pt x="2940" y="84"/>
                  </a:lnTo>
                  <a:lnTo>
                    <a:pt x="3510" y="0"/>
                  </a:ln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259" name="Text Box 19"/>
            <p:cNvSpPr txBox="1">
              <a:spLocks noChangeArrowheads="1"/>
            </p:cNvSpPr>
            <p:nvPr/>
          </p:nvSpPr>
          <p:spPr bwMode="auto">
            <a:xfrm rot="19085539">
              <a:off x="3260725" y="2510046"/>
              <a:ext cx="2846387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dirty="0">
                  <a:solidFill>
                    <a:schemeClr val="accent2"/>
                  </a:solidFill>
                </a:rPr>
                <a:t>Actual ROC</a:t>
              </a:r>
            </a:p>
          </p:txBody>
        </p:sp>
        <p:sp>
          <p:nvSpPr>
            <p:cNvPr id="266261" name="Oval 21"/>
            <p:cNvSpPr>
              <a:spLocks noChangeArrowheads="1"/>
            </p:cNvSpPr>
            <p:nvPr/>
          </p:nvSpPr>
          <p:spPr bwMode="auto">
            <a:xfrm>
              <a:off x="6810375" y="2022684"/>
              <a:ext cx="234950" cy="23177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262" name="Line 22"/>
            <p:cNvSpPr>
              <a:spLocks noChangeShapeType="1"/>
            </p:cNvSpPr>
            <p:nvPr/>
          </p:nvSpPr>
          <p:spPr bwMode="auto">
            <a:xfrm flipH="1">
              <a:off x="6913563" y="2108409"/>
              <a:ext cx="14287" cy="3673475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263" name="Line 23"/>
            <p:cNvSpPr>
              <a:spLocks noChangeShapeType="1"/>
            </p:cNvSpPr>
            <p:nvPr/>
          </p:nvSpPr>
          <p:spPr bwMode="auto">
            <a:xfrm flipH="1" flipV="1">
              <a:off x="2233613" y="2117934"/>
              <a:ext cx="4673600" cy="127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264" name="Line 24"/>
            <p:cNvSpPr>
              <a:spLocks noChangeShapeType="1"/>
            </p:cNvSpPr>
            <p:nvPr/>
          </p:nvSpPr>
          <p:spPr bwMode="auto">
            <a:xfrm>
              <a:off x="2266950" y="5786646"/>
              <a:ext cx="6143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265" name="Text Box 25"/>
            <p:cNvSpPr txBox="1">
              <a:spLocks noChangeArrowheads="1"/>
            </p:cNvSpPr>
            <p:nvPr/>
          </p:nvSpPr>
          <p:spPr bwMode="auto">
            <a:xfrm>
              <a:off x="1963738" y="5723146"/>
              <a:ext cx="26193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0</a:t>
              </a:r>
            </a:p>
          </p:txBody>
        </p:sp>
        <p:sp>
          <p:nvSpPr>
            <p:cNvPr id="266271" name="Text Box 31"/>
            <p:cNvSpPr txBox="1">
              <a:spLocks noChangeArrowheads="1"/>
            </p:cNvSpPr>
            <p:nvPr/>
          </p:nvSpPr>
          <p:spPr bwMode="auto">
            <a:xfrm rot="19102613">
              <a:off x="3914775" y="3768934"/>
              <a:ext cx="2914650" cy="366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dirty="0"/>
                <a:t>Random ROC</a:t>
              </a:r>
            </a:p>
          </p:txBody>
        </p:sp>
        <p:sp>
          <p:nvSpPr>
            <p:cNvPr id="266272" name="Text Box 32"/>
            <p:cNvSpPr txBox="1">
              <a:spLocks noChangeArrowheads="1"/>
            </p:cNvSpPr>
            <p:nvPr/>
          </p:nvSpPr>
          <p:spPr bwMode="auto">
            <a:xfrm>
              <a:off x="3240088" y="1603584"/>
              <a:ext cx="2846387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dirty="0">
                  <a:solidFill>
                    <a:srgbClr val="33CC33"/>
                  </a:solidFill>
                </a:rPr>
                <a:t>Ideal ROC curve</a:t>
              </a:r>
            </a:p>
          </p:txBody>
        </p:sp>
        <p:sp>
          <p:nvSpPr>
            <p:cNvPr id="266273" name="Line 33"/>
            <p:cNvSpPr>
              <a:spLocks noChangeShapeType="1"/>
            </p:cNvSpPr>
            <p:nvPr/>
          </p:nvSpPr>
          <p:spPr bwMode="auto">
            <a:xfrm flipH="1" flipV="1">
              <a:off x="2247900" y="1952834"/>
              <a:ext cx="9525" cy="3843337"/>
            </a:xfrm>
            <a:prstGeom prst="line">
              <a:avLst/>
            </a:prstGeom>
            <a:noFill/>
            <a:ln w="38100">
              <a:solidFill>
                <a:srgbClr val="99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274" name="Line 34"/>
            <p:cNvSpPr>
              <a:spLocks noChangeShapeType="1"/>
            </p:cNvSpPr>
            <p:nvPr/>
          </p:nvSpPr>
          <p:spPr bwMode="auto">
            <a:xfrm>
              <a:off x="2246313" y="1967121"/>
              <a:ext cx="5592762" cy="0"/>
            </a:xfrm>
            <a:prstGeom prst="line">
              <a:avLst/>
            </a:prstGeom>
            <a:noFill/>
            <a:ln w="38100">
              <a:solidFill>
                <a:srgbClr val="99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4137884" y="2682435"/>
            <a:ext cx="15875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b="1" dirty="0" smtClean="0">
                <a:solidFill>
                  <a:srgbClr val="0033CC"/>
                </a:solidFill>
              </a:rPr>
              <a:t>HITS</a:t>
            </a:r>
            <a:endParaRPr lang="en-US" altLang="en-US" sz="2800" b="1" dirty="0">
              <a:solidFill>
                <a:srgbClr val="0033CC"/>
              </a:solidFill>
            </a:endParaRP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5543678" y="5394621"/>
            <a:ext cx="283832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b="1" dirty="0" smtClean="0">
                <a:solidFill>
                  <a:srgbClr val="FF0000"/>
                </a:solidFill>
              </a:rPr>
              <a:t>FALSE ALARMS</a:t>
            </a:r>
            <a:endParaRPr lang="en-US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5" name="Oval 39"/>
          <p:cNvSpPr>
            <a:spLocks noChangeArrowheads="1"/>
          </p:cNvSpPr>
          <p:nvPr/>
        </p:nvSpPr>
        <p:spPr bwMode="auto">
          <a:xfrm>
            <a:off x="1598613" y="5532438"/>
            <a:ext cx="101600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6" name="Oval 40"/>
          <p:cNvSpPr>
            <a:spLocks noChangeArrowheads="1"/>
          </p:cNvSpPr>
          <p:nvPr/>
        </p:nvSpPr>
        <p:spPr bwMode="auto">
          <a:xfrm>
            <a:off x="1446213" y="5313363"/>
            <a:ext cx="103187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7" name="Oval 41"/>
          <p:cNvSpPr>
            <a:spLocks noChangeArrowheads="1"/>
          </p:cNvSpPr>
          <p:nvPr/>
        </p:nvSpPr>
        <p:spPr bwMode="auto">
          <a:xfrm>
            <a:off x="2232025" y="5314950"/>
            <a:ext cx="100013" cy="96838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8" name="Oval 42"/>
          <p:cNvSpPr>
            <a:spLocks noChangeArrowheads="1"/>
          </p:cNvSpPr>
          <p:nvPr/>
        </p:nvSpPr>
        <p:spPr bwMode="auto">
          <a:xfrm>
            <a:off x="1203325" y="5281613"/>
            <a:ext cx="100013" cy="98425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9" name="Oval 43"/>
          <p:cNvSpPr>
            <a:spLocks noChangeArrowheads="1"/>
          </p:cNvSpPr>
          <p:nvPr/>
        </p:nvSpPr>
        <p:spPr bwMode="auto">
          <a:xfrm>
            <a:off x="760413" y="4660900"/>
            <a:ext cx="101600" cy="96838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220913" y="4325938"/>
            <a:ext cx="101600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1" name="Oval 45"/>
          <p:cNvSpPr>
            <a:spLocks noChangeArrowheads="1"/>
          </p:cNvSpPr>
          <p:nvPr/>
        </p:nvSpPr>
        <p:spPr bwMode="auto">
          <a:xfrm>
            <a:off x="2446338" y="4764088"/>
            <a:ext cx="103187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2" name="Oval 46"/>
          <p:cNvSpPr>
            <a:spLocks noChangeArrowheads="1"/>
          </p:cNvSpPr>
          <p:nvPr/>
        </p:nvSpPr>
        <p:spPr bwMode="auto">
          <a:xfrm>
            <a:off x="2200275" y="4076700"/>
            <a:ext cx="101600" cy="96838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" name="Oval 47"/>
          <p:cNvSpPr>
            <a:spLocks noChangeArrowheads="1"/>
          </p:cNvSpPr>
          <p:nvPr/>
        </p:nvSpPr>
        <p:spPr bwMode="auto">
          <a:xfrm>
            <a:off x="1847850" y="4568825"/>
            <a:ext cx="101600" cy="96838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4" name="Freeform 48"/>
          <p:cNvSpPr>
            <a:spLocks/>
          </p:cNvSpPr>
          <p:nvPr/>
        </p:nvSpPr>
        <p:spPr bwMode="auto">
          <a:xfrm flipV="1">
            <a:off x="2200275" y="4387850"/>
            <a:ext cx="128588" cy="117475"/>
          </a:xfrm>
          <a:custGeom>
            <a:avLst/>
            <a:gdLst>
              <a:gd name="T0" fmla="*/ 0 w 69"/>
              <a:gd name="T1" fmla="*/ 41 h 65"/>
              <a:gd name="T2" fmla="*/ 26 w 69"/>
              <a:gd name="T3" fmla="*/ 41 h 65"/>
              <a:gd name="T4" fmla="*/ 35 w 69"/>
              <a:gd name="T5" fmla="*/ 65 h 65"/>
              <a:gd name="T6" fmla="*/ 43 w 69"/>
              <a:gd name="T7" fmla="*/ 41 h 65"/>
              <a:gd name="T8" fmla="*/ 69 w 69"/>
              <a:gd name="T9" fmla="*/ 41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1"/>
                </a:moveTo>
                <a:lnTo>
                  <a:pt x="26" y="41"/>
                </a:lnTo>
                <a:lnTo>
                  <a:pt x="35" y="65"/>
                </a:lnTo>
                <a:lnTo>
                  <a:pt x="43" y="41"/>
                </a:lnTo>
                <a:lnTo>
                  <a:pt x="69" y="41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" name="Freeform 49"/>
          <p:cNvSpPr>
            <a:spLocks/>
          </p:cNvSpPr>
          <p:nvPr/>
        </p:nvSpPr>
        <p:spPr bwMode="auto">
          <a:xfrm flipV="1">
            <a:off x="3152775" y="4146550"/>
            <a:ext cx="127000" cy="1174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6" name="Freeform 50"/>
          <p:cNvSpPr>
            <a:spLocks/>
          </p:cNvSpPr>
          <p:nvPr/>
        </p:nvSpPr>
        <p:spPr bwMode="auto">
          <a:xfrm flipV="1">
            <a:off x="3260725" y="4295775"/>
            <a:ext cx="128588" cy="117475"/>
          </a:xfrm>
          <a:custGeom>
            <a:avLst/>
            <a:gdLst>
              <a:gd name="T0" fmla="*/ 0 w 69"/>
              <a:gd name="T1" fmla="*/ 41 h 65"/>
              <a:gd name="T2" fmla="*/ 26 w 69"/>
              <a:gd name="T3" fmla="*/ 41 h 65"/>
              <a:gd name="T4" fmla="*/ 35 w 69"/>
              <a:gd name="T5" fmla="*/ 65 h 65"/>
              <a:gd name="T6" fmla="*/ 43 w 69"/>
              <a:gd name="T7" fmla="*/ 41 h 65"/>
              <a:gd name="T8" fmla="*/ 69 w 69"/>
              <a:gd name="T9" fmla="*/ 41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1"/>
                </a:moveTo>
                <a:lnTo>
                  <a:pt x="26" y="41"/>
                </a:lnTo>
                <a:lnTo>
                  <a:pt x="35" y="65"/>
                </a:lnTo>
                <a:lnTo>
                  <a:pt x="43" y="41"/>
                </a:lnTo>
                <a:lnTo>
                  <a:pt x="69" y="41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7" name="Freeform 51"/>
          <p:cNvSpPr>
            <a:spLocks/>
          </p:cNvSpPr>
          <p:nvPr/>
        </p:nvSpPr>
        <p:spPr bwMode="auto">
          <a:xfrm flipV="1">
            <a:off x="2384425" y="3419475"/>
            <a:ext cx="128588" cy="115888"/>
          </a:xfrm>
          <a:custGeom>
            <a:avLst/>
            <a:gdLst>
              <a:gd name="T0" fmla="*/ 0 w 69"/>
              <a:gd name="T1" fmla="*/ 40 h 65"/>
              <a:gd name="T2" fmla="*/ 26 w 69"/>
              <a:gd name="T3" fmla="*/ 40 h 65"/>
              <a:gd name="T4" fmla="*/ 35 w 69"/>
              <a:gd name="T5" fmla="*/ 65 h 65"/>
              <a:gd name="T6" fmla="*/ 43 w 69"/>
              <a:gd name="T7" fmla="*/ 40 h 65"/>
              <a:gd name="T8" fmla="*/ 69 w 69"/>
              <a:gd name="T9" fmla="*/ 40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0"/>
                </a:moveTo>
                <a:lnTo>
                  <a:pt x="26" y="40"/>
                </a:lnTo>
                <a:lnTo>
                  <a:pt x="35" y="65"/>
                </a:lnTo>
                <a:lnTo>
                  <a:pt x="43" y="40"/>
                </a:lnTo>
                <a:lnTo>
                  <a:pt x="69" y="40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0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8" name="Freeform 52"/>
          <p:cNvSpPr>
            <a:spLocks/>
          </p:cNvSpPr>
          <p:nvPr/>
        </p:nvSpPr>
        <p:spPr bwMode="auto">
          <a:xfrm flipV="1">
            <a:off x="2376488" y="4083050"/>
            <a:ext cx="127000" cy="117475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9" name="Freeform 53"/>
          <p:cNvSpPr>
            <a:spLocks/>
          </p:cNvSpPr>
          <p:nvPr/>
        </p:nvSpPr>
        <p:spPr bwMode="auto">
          <a:xfrm flipV="1">
            <a:off x="2465388" y="3686175"/>
            <a:ext cx="127000" cy="1174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" name="Freeform 54"/>
          <p:cNvSpPr>
            <a:spLocks/>
          </p:cNvSpPr>
          <p:nvPr/>
        </p:nvSpPr>
        <p:spPr bwMode="auto">
          <a:xfrm flipV="1">
            <a:off x="1908175" y="3468688"/>
            <a:ext cx="127000" cy="117475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" name="Freeform 55"/>
          <p:cNvSpPr>
            <a:spLocks/>
          </p:cNvSpPr>
          <p:nvPr/>
        </p:nvSpPr>
        <p:spPr bwMode="auto">
          <a:xfrm flipV="1">
            <a:off x="2243138" y="3260725"/>
            <a:ext cx="127000" cy="1174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2" name="Freeform 56"/>
          <p:cNvSpPr>
            <a:spLocks/>
          </p:cNvSpPr>
          <p:nvPr/>
        </p:nvSpPr>
        <p:spPr bwMode="auto">
          <a:xfrm flipV="1">
            <a:off x="2828925" y="3065463"/>
            <a:ext cx="128588" cy="1174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" name="Freeform 57"/>
          <p:cNvSpPr>
            <a:spLocks/>
          </p:cNvSpPr>
          <p:nvPr/>
        </p:nvSpPr>
        <p:spPr bwMode="auto">
          <a:xfrm flipV="1">
            <a:off x="2478088" y="3571875"/>
            <a:ext cx="127000" cy="1174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" name="Freeform 58"/>
          <p:cNvSpPr>
            <a:spLocks/>
          </p:cNvSpPr>
          <p:nvPr/>
        </p:nvSpPr>
        <p:spPr bwMode="auto">
          <a:xfrm flipV="1">
            <a:off x="3175000" y="3332163"/>
            <a:ext cx="125413" cy="115887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" name="Line 59"/>
          <p:cNvSpPr>
            <a:spLocks noChangeShapeType="1"/>
          </p:cNvSpPr>
          <p:nvPr/>
        </p:nvSpPr>
        <p:spPr bwMode="auto">
          <a:xfrm>
            <a:off x="487363" y="5902325"/>
            <a:ext cx="3532187" cy="0"/>
          </a:xfrm>
          <a:prstGeom prst="line">
            <a:avLst/>
          </a:prstGeom>
          <a:noFill/>
          <a:ln w="27051" cap="rnd">
            <a:solidFill>
              <a:srgbClr val="00000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" name="Line 60"/>
          <p:cNvSpPr>
            <a:spLocks noChangeShapeType="1"/>
          </p:cNvSpPr>
          <p:nvPr/>
        </p:nvSpPr>
        <p:spPr bwMode="auto">
          <a:xfrm flipV="1">
            <a:off x="487363" y="2505075"/>
            <a:ext cx="1587" cy="3397250"/>
          </a:xfrm>
          <a:prstGeom prst="line">
            <a:avLst/>
          </a:prstGeom>
          <a:noFill/>
          <a:ln w="26988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7" name="Freeform 61"/>
          <p:cNvSpPr>
            <a:spLocks/>
          </p:cNvSpPr>
          <p:nvPr/>
        </p:nvSpPr>
        <p:spPr bwMode="auto">
          <a:xfrm flipV="1">
            <a:off x="446088" y="2435225"/>
            <a:ext cx="84137" cy="107950"/>
          </a:xfrm>
          <a:custGeom>
            <a:avLst/>
            <a:gdLst>
              <a:gd name="T0" fmla="*/ 0 w 45"/>
              <a:gd name="T1" fmla="*/ 0 h 60"/>
              <a:gd name="T2" fmla="*/ 22 w 45"/>
              <a:gd name="T3" fmla="*/ 60 h 60"/>
              <a:gd name="T4" fmla="*/ 45 w 45"/>
              <a:gd name="T5" fmla="*/ 0 h 60"/>
              <a:gd name="T6" fmla="*/ 22 w 45"/>
              <a:gd name="T7" fmla="*/ 21 h 60"/>
              <a:gd name="T8" fmla="*/ 0 w 45"/>
              <a:gd name="T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" h="60">
                <a:moveTo>
                  <a:pt x="0" y="0"/>
                </a:moveTo>
                <a:lnTo>
                  <a:pt x="22" y="60"/>
                </a:lnTo>
                <a:lnTo>
                  <a:pt x="45" y="0"/>
                </a:lnTo>
                <a:lnTo>
                  <a:pt x="22" y="2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8" name="Text Box 62"/>
          <p:cNvSpPr txBox="1">
            <a:spLocks noChangeArrowheads="1"/>
          </p:cNvSpPr>
          <p:nvPr/>
        </p:nvSpPr>
        <p:spPr bwMode="auto">
          <a:xfrm>
            <a:off x="3470275" y="5957888"/>
            <a:ext cx="690563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itchFamily="34" charset="0"/>
              </a:rPr>
              <a:t>x</a:t>
            </a:r>
            <a:r>
              <a:rPr lang="en-US" altLang="en-US" sz="2000" baseline="-25000">
                <a:latin typeface="Arial" pitchFamily="34" charset="0"/>
              </a:rPr>
              <a:t>1</a:t>
            </a:r>
          </a:p>
        </p:txBody>
      </p:sp>
      <p:sp>
        <p:nvSpPr>
          <p:cNvPr id="139" name="Text Box 63"/>
          <p:cNvSpPr txBox="1">
            <a:spLocks noChangeArrowheads="1"/>
          </p:cNvSpPr>
          <p:nvPr/>
        </p:nvSpPr>
        <p:spPr bwMode="auto">
          <a:xfrm>
            <a:off x="0" y="2479675"/>
            <a:ext cx="44767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latin typeface="Arial" pitchFamily="34" charset="0"/>
              </a:rPr>
              <a:t>x</a:t>
            </a:r>
            <a:r>
              <a:rPr lang="en-US" altLang="en-US" sz="2000" baseline="-25000">
                <a:latin typeface="Arial" pitchFamily="34" charset="0"/>
              </a:rPr>
              <a:t>2</a:t>
            </a:r>
          </a:p>
        </p:txBody>
      </p:sp>
      <p:sp>
        <p:nvSpPr>
          <p:cNvPr id="140" name="Oval 65"/>
          <p:cNvSpPr>
            <a:spLocks noChangeArrowheads="1"/>
          </p:cNvSpPr>
          <p:nvPr/>
        </p:nvSpPr>
        <p:spPr bwMode="auto">
          <a:xfrm>
            <a:off x="971550" y="4938713"/>
            <a:ext cx="101600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1" name="Oval 66"/>
          <p:cNvSpPr>
            <a:spLocks noChangeArrowheads="1"/>
          </p:cNvSpPr>
          <p:nvPr/>
        </p:nvSpPr>
        <p:spPr bwMode="auto">
          <a:xfrm>
            <a:off x="1852613" y="4989513"/>
            <a:ext cx="100012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2" name="Oval 67"/>
          <p:cNvSpPr>
            <a:spLocks noChangeArrowheads="1"/>
          </p:cNvSpPr>
          <p:nvPr/>
        </p:nvSpPr>
        <p:spPr bwMode="auto">
          <a:xfrm>
            <a:off x="1506538" y="3876675"/>
            <a:ext cx="100012" cy="98425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" name="Freeform 68"/>
          <p:cNvSpPr>
            <a:spLocks/>
          </p:cNvSpPr>
          <p:nvPr/>
        </p:nvSpPr>
        <p:spPr bwMode="auto">
          <a:xfrm flipV="1">
            <a:off x="2919413" y="4470400"/>
            <a:ext cx="127000" cy="117475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4" name="Freeform 69"/>
          <p:cNvSpPr>
            <a:spLocks/>
          </p:cNvSpPr>
          <p:nvPr/>
        </p:nvSpPr>
        <p:spPr bwMode="auto">
          <a:xfrm flipV="1">
            <a:off x="2084388" y="3668713"/>
            <a:ext cx="128587" cy="117475"/>
          </a:xfrm>
          <a:custGeom>
            <a:avLst/>
            <a:gdLst>
              <a:gd name="T0" fmla="*/ 0 w 69"/>
              <a:gd name="T1" fmla="*/ 40 h 65"/>
              <a:gd name="T2" fmla="*/ 26 w 69"/>
              <a:gd name="T3" fmla="*/ 40 h 65"/>
              <a:gd name="T4" fmla="*/ 35 w 69"/>
              <a:gd name="T5" fmla="*/ 65 h 65"/>
              <a:gd name="T6" fmla="*/ 43 w 69"/>
              <a:gd name="T7" fmla="*/ 40 h 65"/>
              <a:gd name="T8" fmla="*/ 69 w 69"/>
              <a:gd name="T9" fmla="*/ 40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0"/>
                </a:moveTo>
                <a:lnTo>
                  <a:pt x="26" y="40"/>
                </a:lnTo>
                <a:lnTo>
                  <a:pt x="35" y="65"/>
                </a:lnTo>
                <a:lnTo>
                  <a:pt x="43" y="40"/>
                </a:lnTo>
                <a:lnTo>
                  <a:pt x="69" y="40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0"/>
                </a:lnTo>
                <a:close/>
              </a:path>
            </a:pathLst>
          </a:custGeom>
          <a:noFill/>
          <a:ln w="27051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" name="Oval 70"/>
          <p:cNvSpPr>
            <a:spLocks noChangeArrowheads="1"/>
          </p:cNvSpPr>
          <p:nvPr/>
        </p:nvSpPr>
        <p:spPr bwMode="auto">
          <a:xfrm>
            <a:off x="2009775" y="4411663"/>
            <a:ext cx="101600" cy="96837"/>
          </a:xfrm>
          <a:prstGeom prst="ellipse">
            <a:avLst/>
          </a:prstGeom>
          <a:solidFill>
            <a:srgbClr val="FFFFFF"/>
          </a:solidFill>
          <a:ln w="2698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46" name="Group 71"/>
          <p:cNvGrpSpPr>
            <a:grpSpLocks/>
          </p:cNvGrpSpPr>
          <p:nvPr/>
        </p:nvGrpSpPr>
        <p:grpSpPr bwMode="auto">
          <a:xfrm>
            <a:off x="563563" y="2919413"/>
            <a:ext cx="3190875" cy="2519362"/>
            <a:chOff x="347" y="1829"/>
            <a:chExt cx="2010" cy="1587"/>
          </a:xfrm>
        </p:grpSpPr>
        <p:grpSp>
          <p:nvGrpSpPr>
            <p:cNvPr id="147" name="Group 72"/>
            <p:cNvGrpSpPr>
              <a:grpSpLocks/>
            </p:cNvGrpSpPr>
            <p:nvPr/>
          </p:nvGrpSpPr>
          <p:grpSpPr bwMode="auto">
            <a:xfrm>
              <a:off x="347" y="1829"/>
              <a:ext cx="2010" cy="1587"/>
              <a:chOff x="347" y="1829"/>
              <a:chExt cx="2010" cy="1587"/>
            </a:xfrm>
          </p:grpSpPr>
          <p:sp>
            <p:nvSpPr>
              <p:cNvPr id="149" name="Oval 73"/>
              <p:cNvSpPr>
                <a:spLocks noChangeArrowheads="1"/>
              </p:cNvSpPr>
              <p:nvPr/>
            </p:nvSpPr>
            <p:spPr bwMode="auto">
              <a:xfrm rot="921498">
                <a:off x="960" y="242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Oval 74"/>
              <p:cNvSpPr>
                <a:spLocks noChangeArrowheads="1"/>
              </p:cNvSpPr>
              <p:nvPr/>
            </p:nvSpPr>
            <p:spPr bwMode="auto">
              <a:xfrm rot="921498">
                <a:off x="783" y="232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Oval 75"/>
              <p:cNvSpPr>
                <a:spLocks noChangeArrowheads="1"/>
              </p:cNvSpPr>
              <p:nvPr/>
            </p:nvSpPr>
            <p:spPr bwMode="auto">
              <a:xfrm rot="921498">
                <a:off x="1094" y="265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Oval 76"/>
              <p:cNvSpPr>
                <a:spLocks noChangeArrowheads="1"/>
              </p:cNvSpPr>
              <p:nvPr/>
            </p:nvSpPr>
            <p:spPr bwMode="auto">
              <a:xfrm rot="921498">
                <a:off x="1161" y="277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Oval 77"/>
              <p:cNvSpPr>
                <a:spLocks noChangeArrowheads="1"/>
              </p:cNvSpPr>
              <p:nvPr/>
            </p:nvSpPr>
            <p:spPr bwMode="auto">
              <a:xfrm rot="921498">
                <a:off x="1034" y="286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Oval 78"/>
              <p:cNvSpPr>
                <a:spLocks noChangeArrowheads="1"/>
              </p:cNvSpPr>
              <p:nvPr/>
            </p:nvSpPr>
            <p:spPr bwMode="auto">
              <a:xfrm rot="921498">
                <a:off x="1229" y="3254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Oval 79"/>
              <p:cNvSpPr>
                <a:spLocks noChangeArrowheads="1"/>
              </p:cNvSpPr>
              <p:nvPr/>
            </p:nvSpPr>
            <p:spPr bwMode="auto">
              <a:xfrm rot="921498">
                <a:off x="1177" y="3105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" name="Oval 80"/>
              <p:cNvSpPr>
                <a:spLocks noChangeArrowheads="1"/>
              </p:cNvSpPr>
              <p:nvPr/>
            </p:nvSpPr>
            <p:spPr bwMode="auto">
              <a:xfrm rot="921498">
                <a:off x="1478" y="2731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7" name="Oval 81"/>
              <p:cNvSpPr>
                <a:spLocks noChangeArrowheads="1"/>
              </p:cNvSpPr>
              <p:nvPr/>
            </p:nvSpPr>
            <p:spPr bwMode="auto">
              <a:xfrm rot="921498">
                <a:off x="829" y="288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8" name="Oval 82"/>
              <p:cNvSpPr>
                <a:spLocks noChangeArrowheads="1"/>
              </p:cNvSpPr>
              <p:nvPr/>
            </p:nvSpPr>
            <p:spPr bwMode="auto">
              <a:xfrm rot="921498">
                <a:off x="677" y="251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Oval 83"/>
              <p:cNvSpPr>
                <a:spLocks noChangeArrowheads="1"/>
              </p:cNvSpPr>
              <p:nvPr/>
            </p:nvSpPr>
            <p:spPr bwMode="auto">
              <a:xfrm rot="921498">
                <a:off x="896" y="3097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Oval 84"/>
              <p:cNvSpPr>
                <a:spLocks noChangeArrowheads="1"/>
              </p:cNvSpPr>
              <p:nvPr/>
            </p:nvSpPr>
            <p:spPr bwMode="auto">
              <a:xfrm rot="921498">
                <a:off x="903" y="321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Oval 85"/>
              <p:cNvSpPr>
                <a:spLocks noChangeArrowheads="1"/>
              </p:cNvSpPr>
              <p:nvPr/>
            </p:nvSpPr>
            <p:spPr bwMode="auto">
              <a:xfrm rot="921498">
                <a:off x="1191" y="2459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Oval 86"/>
              <p:cNvSpPr>
                <a:spLocks noChangeArrowheads="1"/>
              </p:cNvSpPr>
              <p:nvPr/>
            </p:nvSpPr>
            <p:spPr bwMode="auto">
              <a:xfrm rot="921498">
                <a:off x="884" y="276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Oval 87"/>
              <p:cNvSpPr>
                <a:spLocks noChangeArrowheads="1"/>
              </p:cNvSpPr>
              <p:nvPr/>
            </p:nvSpPr>
            <p:spPr bwMode="auto">
              <a:xfrm rot="921498">
                <a:off x="535" y="236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Oval 88"/>
              <p:cNvSpPr>
                <a:spLocks noChangeArrowheads="1"/>
              </p:cNvSpPr>
              <p:nvPr/>
            </p:nvSpPr>
            <p:spPr bwMode="auto">
              <a:xfrm rot="921498">
                <a:off x="1148" y="226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Oval 89"/>
              <p:cNvSpPr>
                <a:spLocks noChangeArrowheads="1"/>
              </p:cNvSpPr>
              <p:nvPr/>
            </p:nvSpPr>
            <p:spPr bwMode="auto">
              <a:xfrm rot="921498">
                <a:off x="1067" y="2981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" name="Oval 90"/>
              <p:cNvSpPr>
                <a:spLocks noChangeArrowheads="1"/>
              </p:cNvSpPr>
              <p:nvPr/>
            </p:nvSpPr>
            <p:spPr bwMode="auto">
              <a:xfrm rot="921498">
                <a:off x="1453" y="3162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Oval 91"/>
              <p:cNvSpPr>
                <a:spLocks noChangeArrowheads="1"/>
              </p:cNvSpPr>
              <p:nvPr/>
            </p:nvSpPr>
            <p:spPr bwMode="auto">
              <a:xfrm rot="921498">
                <a:off x="535" y="2733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Oval 92"/>
              <p:cNvSpPr>
                <a:spLocks noChangeArrowheads="1"/>
              </p:cNvSpPr>
              <p:nvPr/>
            </p:nvSpPr>
            <p:spPr bwMode="auto">
              <a:xfrm rot="921498">
                <a:off x="876" y="2564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Oval 93"/>
              <p:cNvSpPr>
                <a:spLocks noChangeArrowheads="1"/>
              </p:cNvSpPr>
              <p:nvPr/>
            </p:nvSpPr>
            <p:spPr bwMode="auto">
              <a:xfrm rot="921498">
                <a:off x="347" y="2898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Oval 94"/>
              <p:cNvSpPr>
                <a:spLocks noChangeArrowheads="1"/>
              </p:cNvSpPr>
              <p:nvPr/>
            </p:nvSpPr>
            <p:spPr bwMode="auto">
              <a:xfrm rot="921498">
                <a:off x="351" y="268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1" name="Oval 95"/>
              <p:cNvSpPr>
                <a:spLocks noChangeArrowheads="1"/>
              </p:cNvSpPr>
              <p:nvPr/>
            </p:nvSpPr>
            <p:spPr bwMode="auto">
              <a:xfrm rot="921498">
                <a:off x="1507" y="3070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2" name="Freeform 96"/>
              <p:cNvSpPr>
                <a:spLocks/>
              </p:cNvSpPr>
              <p:nvPr/>
            </p:nvSpPr>
            <p:spPr bwMode="auto">
              <a:xfrm rot="921498" flipV="1">
                <a:off x="1285" y="2343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97"/>
              <p:cNvSpPr>
                <a:spLocks/>
              </p:cNvSpPr>
              <p:nvPr/>
            </p:nvSpPr>
            <p:spPr bwMode="auto">
              <a:xfrm rot="921498" flipV="1">
                <a:off x="1469" y="240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98"/>
              <p:cNvSpPr>
                <a:spLocks/>
              </p:cNvSpPr>
              <p:nvPr/>
            </p:nvSpPr>
            <p:spPr bwMode="auto">
              <a:xfrm rot="921498" flipV="1">
                <a:off x="1536" y="2519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99"/>
              <p:cNvSpPr>
                <a:spLocks/>
              </p:cNvSpPr>
              <p:nvPr/>
            </p:nvSpPr>
            <p:spPr bwMode="auto">
              <a:xfrm rot="921498" flipV="1">
                <a:off x="1582" y="1856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00"/>
              <p:cNvSpPr>
                <a:spLocks/>
              </p:cNvSpPr>
              <p:nvPr/>
            </p:nvSpPr>
            <p:spPr bwMode="auto">
              <a:xfrm rot="921498" flipV="1">
                <a:off x="1670" y="2755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101"/>
              <p:cNvSpPr>
                <a:spLocks/>
              </p:cNvSpPr>
              <p:nvPr/>
            </p:nvSpPr>
            <p:spPr bwMode="auto">
              <a:xfrm rot="921498" flipV="1">
                <a:off x="1805" y="299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02"/>
              <p:cNvSpPr>
                <a:spLocks/>
              </p:cNvSpPr>
              <p:nvPr/>
            </p:nvSpPr>
            <p:spPr bwMode="auto">
              <a:xfrm rot="921498" flipV="1">
                <a:off x="1892" y="2147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03"/>
              <p:cNvSpPr>
                <a:spLocks/>
              </p:cNvSpPr>
              <p:nvPr/>
            </p:nvSpPr>
            <p:spPr bwMode="auto">
              <a:xfrm rot="921498" flipV="1">
                <a:off x="1548" y="2842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05"/>
              <p:cNvSpPr>
                <a:spLocks/>
              </p:cNvSpPr>
              <p:nvPr/>
            </p:nvSpPr>
            <p:spPr bwMode="auto">
              <a:xfrm rot="921498" flipV="1">
                <a:off x="1472" y="2650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06"/>
              <p:cNvSpPr>
                <a:spLocks/>
              </p:cNvSpPr>
              <p:nvPr/>
            </p:nvSpPr>
            <p:spPr bwMode="auto">
              <a:xfrm rot="921498" flipV="1">
                <a:off x="2133" y="1829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Freeform 107"/>
              <p:cNvSpPr>
                <a:spLocks/>
              </p:cNvSpPr>
              <p:nvPr/>
            </p:nvSpPr>
            <p:spPr bwMode="auto">
              <a:xfrm rot="921498" flipV="1">
                <a:off x="1954" y="2417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Freeform 108"/>
              <p:cNvSpPr>
                <a:spLocks/>
              </p:cNvSpPr>
              <p:nvPr/>
            </p:nvSpPr>
            <p:spPr bwMode="auto">
              <a:xfrm rot="921498" flipV="1">
                <a:off x="1713" y="2519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109"/>
              <p:cNvSpPr>
                <a:spLocks/>
              </p:cNvSpPr>
              <p:nvPr/>
            </p:nvSpPr>
            <p:spPr bwMode="auto">
              <a:xfrm rot="921498" flipV="1">
                <a:off x="1828" y="2313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Freeform 110"/>
              <p:cNvSpPr>
                <a:spLocks/>
              </p:cNvSpPr>
              <p:nvPr/>
            </p:nvSpPr>
            <p:spPr bwMode="auto">
              <a:xfrm rot="921498" flipV="1">
                <a:off x="2208" y="2214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Freeform 111"/>
              <p:cNvSpPr>
                <a:spLocks/>
              </p:cNvSpPr>
              <p:nvPr/>
            </p:nvSpPr>
            <p:spPr bwMode="auto">
              <a:xfrm rot="921498" flipV="1">
                <a:off x="1777" y="200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Oval 112"/>
              <p:cNvSpPr>
                <a:spLocks noChangeArrowheads="1"/>
              </p:cNvSpPr>
              <p:nvPr/>
            </p:nvSpPr>
            <p:spPr bwMode="auto">
              <a:xfrm rot="921498">
                <a:off x="823" y="1936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Oval 113"/>
              <p:cNvSpPr>
                <a:spLocks noChangeArrowheads="1"/>
              </p:cNvSpPr>
              <p:nvPr/>
            </p:nvSpPr>
            <p:spPr bwMode="auto">
              <a:xfrm rot="921498">
                <a:off x="1347" y="2767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Oval 114"/>
              <p:cNvSpPr>
                <a:spLocks noChangeArrowheads="1"/>
              </p:cNvSpPr>
              <p:nvPr/>
            </p:nvSpPr>
            <p:spPr bwMode="auto">
              <a:xfrm rot="921498">
                <a:off x="1363" y="3130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Oval 115"/>
              <p:cNvSpPr>
                <a:spLocks noChangeArrowheads="1"/>
              </p:cNvSpPr>
              <p:nvPr/>
            </p:nvSpPr>
            <p:spPr bwMode="auto">
              <a:xfrm rot="921498">
                <a:off x="882" y="2087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Oval 116"/>
              <p:cNvSpPr>
                <a:spLocks noChangeArrowheads="1"/>
              </p:cNvSpPr>
              <p:nvPr/>
            </p:nvSpPr>
            <p:spPr bwMode="auto">
              <a:xfrm rot="921498">
                <a:off x="1265" y="2959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Oval 117"/>
              <p:cNvSpPr>
                <a:spLocks noChangeArrowheads="1"/>
              </p:cNvSpPr>
              <p:nvPr/>
            </p:nvSpPr>
            <p:spPr bwMode="auto">
              <a:xfrm rot="921498">
                <a:off x="1423" y="2865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Oval 118"/>
              <p:cNvSpPr>
                <a:spLocks noChangeArrowheads="1"/>
              </p:cNvSpPr>
              <p:nvPr/>
            </p:nvSpPr>
            <p:spPr bwMode="auto">
              <a:xfrm rot="921498">
                <a:off x="1268" y="3335"/>
                <a:ext cx="72" cy="81"/>
              </a:xfrm>
              <a:prstGeom prst="ellipse">
                <a:avLst/>
              </a:prstGeom>
              <a:solidFill>
                <a:srgbClr val="0070C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Freeform 119"/>
              <p:cNvSpPr>
                <a:spLocks/>
              </p:cNvSpPr>
              <p:nvPr/>
            </p:nvSpPr>
            <p:spPr bwMode="auto">
              <a:xfrm rot="921498" flipV="1">
                <a:off x="2143" y="2598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Freeform 120"/>
              <p:cNvSpPr>
                <a:spLocks/>
              </p:cNvSpPr>
              <p:nvPr/>
            </p:nvSpPr>
            <p:spPr bwMode="auto">
              <a:xfrm rot="921498" flipV="1">
                <a:off x="1703" y="3091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Freeform 121"/>
              <p:cNvSpPr>
                <a:spLocks/>
              </p:cNvSpPr>
              <p:nvPr/>
            </p:nvSpPr>
            <p:spPr bwMode="auto">
              <a:xfrm rot="921498" flipV="1">
                <a:off x="2277" y="2834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Freeform 122"/>
              <p:cNvSpPr>
                <a:spLocks/>
              </p:cNvSpPr>
              <p:nvPr/>
            </p:nvSpPr>
            <p:spPr bwMode="auto">
              <a:xfrm rot="921498" flipV="1">
                <a:off x="1920" y="2962"/>
                <a:ext cx="80" cy="74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rnd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8" name="Freeform 123"/>
            <p:cNvSpPr>
              <a:spLocks/>
            </p:cNvSpPr>
            <p:nvPr/>
          </p:nvSpPr>
          <p:spPr bwMode="auto">
            <a:xfrm rot="921498" flipV="1">
              <a:off x="1338" y="2523"/>
              <a:ext cx="80" cy="74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F0000"/>
            </a:solidFill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9" name="Rectangle 177"/>
          <p:cNvSpPr>
            <a:spLocks noChangeArrowheads="1"/>
          </p:cNvSpPr>
          <p:nvPr/>
        </p:nvSpPr>
        <p:spPr bwMode="auto">
          <a:xfrm rot="3511855">
            <a:off x="407987" y="3394076"/>
            <a:ext cx="358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lang="en-US" altLang="en-US" sz="2400" b="0" dirty="0">
                <a:latin typeface="Arial" pitchFamily="34" charset="0"/>
              </a:rPr>
              <a:t>f(</a:t>
            </a:r>
            <a:r>
              <a:rPr lang="en-US" altLang="en-US" sz="2400" dirty="0">
                <a:latin typeface="Arial" pitchFamily="34" charset="0"/>
              </a:rPr>
              <a:t>x</a:t>
            </a:r>
            <a:r>
              <a:rPr lang="en-US" altLang="en-US" sz="2400" b="0" dirty="0">
                <a:latin typeface="Arial" pitchFamily="34" charset="0"/>
              </a:rPr>
              <a:t>) = </a:t>
            </a:r>
            <a:r>
              <a:rPr lang="en-US" altLang="en-US" sz="2400" b="0" dirty="0" smtClean="0">
                <a:latin typeface="Arial" pitchFamily="34" charset="0"/>
              </a:rPr>
              <a:t>0</a:t>
            </a:r>
            <a:endParaRPr lang="en-US" altLang="en-US" sz="2400" b="0" dirty="0">
              <a:latin typeface="Arial" pitchFamily="34" charset="0"/>
            </a:endParaRPr>
          </a:p>
        </p:txBody>
      </p:sp>
      <p:sp>
        <p:nvSpPr>
          <p:cNvPr id="200" name="Text Box 178"/>
          <p:cNvSpPr txBox="1">
            <a:spLocks noChangeArrowheads="1"/>
          </p:cNvSpPr>
          <p:nvPr/>
        </p:nvSpPr>
        <p:spPr bwMode="auto">
          <a:xfrm>
            <a:off x="441325" y="5430838"/>
            <a:ext cx="11496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 dirty="0">
                <a:latin typeface="Arial" pitchFamily="34" charset="0"/>
              </a:rPr>
              <a:t>f(</a:t>
            </a:r>
            <a:r>
              <a:rPr lang="en-US" altLang="en-US" sz="2400" dirty="0">
                <a:latin typeface="Arial" pitchFamily="34" charset="0"/>
              </a:rPr>
              <a:t>x</a:t>
            </a:r>
            <a:r>
              <a:rPr lang="en-US" altLang="en-US" sz="2400" b="0" dirty="0">
                <a:latin typeface="Arial" pitchFamily="34" charset="0"/>
              </a:rPr>
              <a:t>) &gt; </a:t>
            </a:r>
            <a:r>
              <a:rPr lang="en-US" altLang="en-US" sz="2400" b="0" dirty="0" smtClean="0">
                <a:latin typeface="Arial" pitchFamily="34" charset="0"/>
              </a:rPr>
              <a:t>0</a:t>
            </a:r>
            <a:endParaRPr lang="en-US" altLang="en-US" sz="2400" b="0" dirty="0">
              <a:latin typeface="Arial" pitchFamily="34" charset="0"/>
            </a:endParaRPr>
          </a:p>
        </p:txBody>
      </p:sp>
      <p:sp>
        <p:nvSpPr>
          <p:cNvPr id="201" name="Text Box 179"/>
          <p:cNvSpPr txBox="1">
            <a:spLocks noChangeArrowheads="1"/>
          </p:cNvSpPr>
          <p:nvPr/>
        </p:nvSpPr>
        <p:spPr bwMode="auto">
          <a:xfrm>
            <a:off x="2549364" y="2516485"/>
            <a:ext cx="11496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 dirty="0">
                <a:latin typeface="Arial" pitchFamily="34" charset="0"/>
              </a:rPr>
              <a:t>f(</a:t>
            </a:r>
            <a:r>
              <a:rPr lang="en-US" altLang="en-US" sz="2400" dirty="0">
                <a:latin typeface="Arial" pitchFamily="34" charset="0"/>
              </a:rPr>
              <a:t>x</a:t>
            </a:r>
            <a:r>
              <a:rPr lang="en-US" altLang="en-US" sz="2400" b="0" dirty="0">
                <a:latin typeface="Arial" pitchFamily="34" charset="0"/>
              </a:rPr>
              <a:t>) &lt; </a:t>
            </a:r>
            <a:r>
              <a:rPr lang="en-US" altLang="en-US" sz="2400" b="0" dirty="0" smtClean="0">
                <a:latin typeface="Arial" pitchFamily="34" charset="0"/>
              </a:rPr>
              <a:t>0</a:t>
            </a:r>
            <a:endParaRPr lang="en-US" altLang="en-US" sz="2400" b="0" dirty="0">
              <a:latin typeface="Arial" pitchFamily="34" charset="0"/>
            </a:endParaRPr>
          </a:p>
        </p:txBody>
      </p:sp>
      <p:sp>
        <p:nvSpPr>
          <p:cNvPr id="204" name="Line 64"/>
          <p:cNvSpPr>
            <a:spLocks noChangeShapeType="1"/>
          </p:cNvSpPr>
          <p:nvPr/>
        </p:nvSpPr>
        <p:spPr bwMode="auto">
          <a:xfrm>
            <a:off x="1736725" y="2371725"/>
            <a:ext cx="2049463" cy="332105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" name="Line 64"/>
          <p:cNvSpPr>
            <a:spLocks noChangeShapeType="1"/>
          </p:cNvSpPr>
          <p:nvPr/>
        </p:nvSpPr>
        <p:spPr bwMode="auto">
          <a:xfrm>
            <a:off x="1223963" y="2549525"/>
            <a:ext cx="2049462" cy="332105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Line 64"/>
          <p:cNvSpPr>
            <a:spLocks noChangeShapeType="1"/>
          </p:cNvSpPr>
          <p:nvPr/>
        </p:nvSpPr>
        <p:spPr bwMode="auto">
          <a:xfrm>
            <a:off x="762000" y="2765425"/>
            <a:ext cx="2049463" cy="332105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Rectangle 177"/>
          <p:cNvSpPr>
            <a:spLocks noChangeArrowheads="1"/>
          </p:cNvSpPr>
          <p:nvPr/>
        </p:nvSpPr>
        <p:spPr bwMode="auto">
          <a:xfrm rot="3511855">
            <a:off x="858248" y="3172020"/>
            <a:ext cx="358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lang="en-US" altLang="en-US" sz="2400" b="0" dirty="0">
                <a:latin typeface="Arial" pitchFamily="34" charset="0"/>
              </a:rPr>
              <a:t>f(</a:t>
            </a:r>
            <a:r>
              <a:rPr lang="en-US" altLang="en-US" sz="2400" dirty="0">
                <a:latin typeface="Arial" pitchFamily="34" charset="0"/>
              </a:rPr>
              <a:t>x</a:t>
            </a:r>
            <a:r>
              <a:rPr lang="en-US" altLang="en-US" sz="2400" b="0" dirty="0">
                <a:latin typeface="Arial" pitchFamily="34" charset="0"/>
              </a:rPr>
              <a:t>) = </a:t>
            </a:r>
            <a:r>
              <a:rPr lang="en-US" altLang="en-US" sz="2400" b="0" dirty="0" smtClean="0">
                <a:latin typeface="Arial" pitchFamily="34" charset="0"/>
              </a:rPr>
              <a:t>-1</a:t>
            </a:r>
            <a:endParaRPr lang="en-US" altLang="en-US" sz="2400" b="0" dirty="0">
              <a:latin typeface="Arial" pitchFamily="34" charset="0"/>
            </a:endParaRPr>
          </a:p>
        </p:txBody>
      </p:sp>
      <p:sp>
        <p:nvSpPr>
          <p:cNvPr id="209" name="Rectangle 177"/>
          <p:cNvSpPr>
            <a:spLocks noChangeArrowheads="1"/>
          </p:cNvSpPr>
          <p:nvPr/>
        </p:nvSpPr>
        <p:spPr bwMode="auto">
          <a:xfrm rot="3511855">
            <a:off x="-43949" y="3638983"/>
            <a:ext cx="358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/>
            <a:r>
              <a:rPr lang="en-US" altLang="en-US" sz="2400" b="0" dirty="0">
                <a:latin typeface="Arial" pitchFamily="34" charset="0"/>
              </a:rPr>
              <a:t>f(</a:t>
            </a:r>
            <a:r>
              <a:rPr lang="en-US" altLang="en-US" sz="2400" dirty="0">
                <a:latin typeface="Arial" pitchFamily="34" charset="0"/>
              </a:rPr>
              <a:t>x</a:t>
            </a:r>
            <a:r>
              <a:rPr lang="en-US" altLang="en-US" sz="2400" b="0" dirty="0">
                <a:latin typeface="Arial" pitchFamily="34" charset="0"/>
              </a:rPr>
              <a:t>) = </a:t>
            </a:r>
            <a:r>
              <a:rPr lang="en-US" altLang="en-US" sz="2400" b="0" dirty="0" smtClean="0">
                <a:latin typeface="Arial" pitchFamily="34" charset="0"/>
              </a:rPr>
              <a:t>1</a:t>
            </a:r>
            <a:endParaRPr lang="en-US" altLang="en-US" sz="2400" b="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75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79412" y="228600"/>
            <a:ext cx="82851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Come to my office hours…</a:t>
            </a:r>
            <a:br>
              <a:rPr lang="en-US" altLang="en-US" dirty="0" smtClean="0"/>
            </a:br>
            <a:r>
              <a:rPr lang="en-US" altLang="en-US" dirty="0" smtClean="0">
                <a:solidFill>
                  <a:srgbClr val="C00000"/>
                </a:solidFill>
              </a:rPr>
              <a:t>Wed </a:t>
            </a:r>
            <a:r>
              <a:rPr lang="en-US" altLang="en-US" dirty="0">
                <a:solidFill>
                  <a:srgbClr val="C00000"/>
                </a:solidFill>
              </a:rPr>
              <a:t>2:30-4:30 </a:t>
            </a:r>
            <a:r>
              <a:rPr lang="en-US" altLang="en-US" dirty="0" smtClean="0">
                <a:solidFill>
                  <a:srgbClr val="C00000"/>
                </a:solidFill>
              </a:rPr>
              <a:t>Soda 329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524001"/>
            <a:ext cx="8534400" cy="501675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3600" b="1" dirty="0" smtClean="0"/>
              <a:t>Today: Gaussian classifier </a:t>
            </a:r>
            <a:r>
              <a:rPr lang="en-US" sz="2800" b="1" dirty="0" smtClean="0"/>
              <a:t>aka </a:t>
            </a:r>
            <a:r>
              <a:rPr lang="en-US" sz="3200" b="1" dirty="0" smtClean="0"/>
              <a:t>centroid method </a:t>
            </a:r>
            <a:r>
              <a:rPr lang="en-US" sz="2800" b="1" dirty="0" smtClean="0"/>
              <a:t>aka </a:t>
            </a:r>
            <a:r>
              <a:rPr lang="en-US" sz="3200" b="1" dirty="0" smtClean="0"/>
              <a:t>naïve Bayes </a:t>
            </a:r>
            <a:r>
              <a:rPr lang="en-US" sz="2800" b="1" dirty="0" smtClean="0"/>
              <a:t>aka </a:t>
            </a:r>
            <a:r>
              <a:rPr lang="en-US" sz="3200" b="1" dirty="0" smtClean="0"/>
              <a:t>Hebb’s rule revised</a:t>
            </a:r>
            <a:endParaRPr lang="en-US" sz="32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993" y="28956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6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with Hebb’s rule…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u="sng" dirty="0"/>
              <a:t>Class centroids:</a:t>
            </a:r>
          </a:p>
          <a:p>
            <a:pPr marL="0" indent="0">
              <a:buNone/>
            </a:pPr>
            <a:r>
              <a:rPr lang="en-US" b="1" dirty="0" smtClean="0">
                <a:latin typeface="Symbol" panose="05050102010706020507" pitchFamily="18" charset="2"/>
              </a:rPr>
              <a:t>	m</a:t>
            </a:r>
            <a:r>
              <a:rPr lang="en-US" baseline="30000" dirty="0" smtClean="0"/>
              <a:t>[0</a:t>
            </a:r>
            <a:r>
              <a:rPr lang="en-US" baseline="30000" dirty="0"/>
              <a:t>] </a:t>
            </a:r>
            <a:r>
              <a:rPr lang="en-US" dirty="0" smtClean="0"/>
              <a:t>= </a:t>
            </a:r>
            <a:r>
              <a:rPr lang="en-US" sz="2400" dirty="0" smtClean="0"/>
              <a:t>(1/N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) </a:t>
            </a:r>
            <a:r>
              <a:rPr lang="en-US" dirty="0" smtClean="0"/>
              <a:t>∑</a:t>
            </a:r>
            <a:r>
              <a:rPr lang="en-US" baseline="-25000" dirty="0"/>
              <a:t>{</a:t>
            </a:r>
            <a:r>
              <a:rPr lang="en-US" baseline="-25000" dirty="0" smtClean="0"/>
              <a:t>y=-</a:t>
            </a:r>
            <a:r>
              <a:rPr lang="en-US" baseline="-25000" dirty="0"/>
              <a:t>1} </a:t>
            </a:r>
            <a:r>
              <a:rPr lang="en-US" b="1" dirty="0" err="1"/>
              <a:t>x</a:t>
            </a:r>
            <a:r>
              <a:rPr lang="en-US" baseline="30000" dirty="0" err="1"/>
              <a:t>k</a:t>
            </a:r>
            <a:r>
              <a:rPr lang="en-US" baseline="30000" dirty="0"/>
              <a:t>     </a:t>
            </a:r>
            <a:endParaRPr lang="en-US" baseline="30000" dirty="0" smtClean="0"/>
          </a:p>
          <a:p>
            <a:pPr marL="0" indent="0">
              <a:buNone/>
            </a:pPr>
            <a:r>
              <a:rPr lang="en-US" b="1" dirty="0" smtClean="0">
                <a:latin typeface="Symbol" panose="05050102010706020507" pitchFamily="18" charset="2"/>
              </a:rPr>
              <a:t>	m</a:t>
            </a:r>
            <a:r>
              <a:rPr lang="en-US" baseline="30000" dirty="0" smtClean="0"/>
              <a:t>[1</a:t>
            </a:r>
            <a:r>
              <a:rPr lang="en-US" baseline="30000" dirty="0"/>
              <a:t>] </a:t>
            </a:r>
            <a:r>
              <a:rPr lang="en-US" dirty="0"/>
              <a:t>= </a:t>
            </a:r>
            <a:r>
              <a:rPr lang="en-US" sz="2400" dirty="0"/>
              <a:t>(</a:t>
            </a:r>
            <a:r>
              <a:rPr lang="en-US" sz="2400" dirty="0" smtClean="0"/>
              <a:t>1/N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) </a:t>
            </a:r>
            <a:r>
              <a:rPr lang="en-US" dirty="0" smtClean="0"/>
              <a:t>∑</a:t>
            </a:r>
            <a:r>
              <a:rPr lang="en-US" baseline="-25000" dirty="0"/>
              <a:t>{</a:t>
            </a:r>
            <a:r>
              <a:rPr lang="en-US" baseline="-25000" dirty="0" smtClean="0"/>
              <a:t>y=+</a:t>
            </a:r>
            <a:r>
              <a:rPr lang="en-US" baseline="-25000" dirty="0"/>
              <a:t>1} </a:t>
            </a:r>
            <a:r>
              <a:rPr lang="en-US" b="1" dirty="0" err="1"/>
              <a:t>x</a:t>
            </a:r>
            <a:r>
              <a:rPr lang="en-US" baseline="30000" dirty="0" err="1"/>
              <a:t>k</a:t>
            </a:r>
            <a:endParaRPr lang="en-US" baseline="30000" dirty="0"/>
          </a:p>
          <a:p>
            <a:r>
              <a:rPr lang="en-US" u="sng" dirty="0"/>
              <a:t>Weight vector:</a:t>
            </a:r>
          </a:p>
          <a:p>
            <a:pPr marL="0" indent="0">
              <a:buNone/>
            </a:pPr>
            <a:r>
              <a:rPr lang="en-US" b="1" dirty="0" smtClean="0"/>
              <a:t>	w</a:t>
            </a:r>
            <a:r>
              <a:rPr lang="en-US" baseline="30000" dirty="0" smtClean="0"/>
              <a:t> </a:t>
            </a:r>
            <a:r>
              <a:rPr lang="en-US" dirty="0"/>
              <a:t>= </a:t>
            </a:r>
            <a:r>
              <a:rPr lang="en-US" b="1" dirty="0" smtClean="0">
                <a:latin typeface="Symbol" panose="05050102010706020507" pitchFamily="18" charset="2"/>
              </a:rPr>
              <a:t>m</a:t>
            </a:r>
            <a:r>
              <a:rPr lang="en-US" baseline="30000" dirty="0" smtClean="0"/>
              <a:t>[1</a:t>
            </a:r>
            <a:r>
              <a:rPr lang="en-US" baseline="30000" dirty="0"/>
              <a:t>] </a:t>
            </a:r>
            <a:r>
              <a:rPr lang="en-US" dirty="0"/>
              <a:t>- </a:t>
            </a:r>
            <a:r>
              <a:rPr lang="en-US" b="1" dirty="0" smtClean="0">
                <a:latin typeface="Symbol" panose="05050102010706020507" pitchFamily="18" charset="2"/>
              </a:rPr>
              <a:t>m</a:t>
            </a:r>
            <a:r>
              <a:rPr lang="en-US" baseline="30000" dirty="0" smtClean="0"/>
              <a:t>[0</a:t>
            </a:r>
            <a:r>
              <a:rPr lang="en-US" baseline="30000" dirty="0"/>
              <a:t>]</a:t>
            </a:r>
            <a:r>
              <a:rPr lang="en-US" dirty="0"/>
              <a:t> =</a:t>
            </a:r>
            <a:r>
              <a:rPr lang="en-US" dirty="0" smtClean="0"/>
              <a:t> </a:t>
            </a:r>
            <a:r>
              <a:rPr lang="en-US" dirty="0"/>
              <a:t>∑</a:t>
            </a:r>
            <a:r>
              <a:rPr lang="en-US" baseline="-25000" dirty="0"/>
              <a:t>k</a:t>
            </a:r>
            <a:r>
              <a:rPr lang="en-US" dirty="0"/>
              <a:t> </a:t>
            </a:r>
            <a:r>
              <a:rPr lang="en-US" dirty="0" err="1" smtClean="0"/>
              <a:t>y</a:t>
            </a:r>
            <a:r>
              <a:rPr lang="en-US" baseline="30000" dirty="0" err="1" smtClean="0"/>
              <a:t>k</a:t>
            </a:r>
            <a:r>
              <a:rPr lang="en-US" baseline="30000" dirty="0" smtClean="0"/>
              <a:t> </a:t>
            </a:r>
            <a:r>
              <a:rPr lang="en-US" b="1" dirty="0" err="1"/>
              <a:t>x</a:t>
            </a:r>
            <a:r>
              <a:rPr lang="en-US" baseline="30000" dirty="0" err="1"/>
              <a:t>k</a:t>
            </a:r>
            <a:r>
              <a:rPr lang="en-US" baseline="30000" dirty="0"/>
              <a:t>  </a:t>
            </a:r>
            <a:r>
              <a:rPr lang="en-US" dirty="0"/>
              <a:t>   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err="1">
                <a:solidFill>
                  <a:srgbClr val="C00000"/>
                </a:solidFill>
              </a:rPr>
              <a:t>y</a:t>
            </a:r>
            <a:r>
              <a:rPr lang="en-US" baseline="30000" dirty="0" err="1">
                <a:solidFill>
                  <a:srgbClr val="C00000"/>
                </a:solidFill>
              </a:rPr>
              <a:t>k</a:t>
            </a:r>
            <a:r>
              <a:rPr lang="en-US" baseline="30000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= </a:t>
            </a:r>
            <a:r>
              <a:rPr lang="en-US" dirty="0" smtClean="0">
                <a:solidFill>
                  <a:srgbClr val="C00000"/>
                </a:solidFill>
              </a:rPr>
              <a:t> 1/N</a:t>
            </a:r>
            <a:r>
              <a:rPr lang="en-US" baseline="-25000" dirty="0" smtClean="0">
                <a:solidFill>
                  <a:srgbClr val="C00000"/>
                </a:solidFill>
              </a:rPr>
              <a:t>1</a:t>
            </a:r>
            <a:r>
              <a:rPr lang="en-US" dirty="0" smtClean="0">
                <a:solidFill>
                  <a:srgbClr val="C00000"/>
                </a:solidFill>
              </a:rPr>
              <a:t> 	if </a:t>
            </a:r>
            <a:r>
              <a:rPr lang="en-US" b="1" dirty="0" err="1">
                <a:solidFill>
                  <a:srgbClr val="C00000"/>
                </a:solidFill>
              </a:rPr>
              <a:t>x</a:t>
            </a:r>
            <a:r>
              <a:rPr lang="en-US" baseline="30000" dirty="0" err="1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 belongs </a:t>
            </a:r>
            <a:r>
              <a:rPr lang="en-US" dirty="0" smtClean="0">
                <a:solidFill>
                  <a:srgbClr val="C00000"/>
                </a:solidFill>
              </a:rPr>
              <a:t>class 1,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	</a:t>
            </a:r>
            <a:r>
              <a:rPr lang="en-US" dirty="0" err="1" smtClean="0">
                <a:solidFill>
                  <a:srgbClr val="C00000"/>
                </a:solidFill>
              </a:rPr>
              <a:t>y</a:t>
            </a:r>
            <a:r>
              <a:rPr lang="en-US" baseline="30000" dirty="0" err="1" smtClean="0">
                <a:solidFill>
                  <a:srgbClr val="C00000"/>
                </a:solidFill>
              </a:rPr>
              <a:t>k</a:t>
            </a:r>
            <a:r>
              <a:rPr lang="en-US" baseline="30000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= -1/N</a:t>
            </a:r>
            <a:r>
              <a:rPr lang="en-US" baseline="-25000" dirty="0" smtClean="0">
                <a:solidFill>
                  <a:srgbClr val="C00000"/>
                </a:solidFill>
              </a:rPr>
              <a:t>0</a:t>
            </a:r>
            <a:r>
              <a:rPr lang="en-US" dirty="0" smtClean="0">
                <a:solidFill>
                  <a:srgbClr val="C00000"/>
                </a:solidFill>
              </a:rPr>
              <a:t> 	otherwise.</a:t>
            </a:r>
          </a:p>
          <a:p>
            <a:pPr marL="0" indent="0">
              <a:buNone/>
            </a:pPr>
            <a:r>
              <a:rPr lang="en-US" dirty="0" smtClean="0"/>
              <a:t>So this is Hebb’s rule with “rebalanced” target values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It can trivially be “</a:t>
            </a:r>
            <a:r>
              <a:rPr lang="en-US" dirty="0" err="1" smtClean="0"/>
              <a:t>kernelized</a:t>
            </a:r>
            <a:r>
              <a:rPr lang="en-US" dirty="0" smtClean="0"/>
              <a:t>” with </a:t>
            </a:r>
            <a:r>
              <a:rPr lang="en-US" dirty="0" err="1" smtClean="0">
                <a:solidFill>
                  <a:srgbClr val="C00000"/>
                </a:solidFill>
                <a:latin typeface="Symbol" panose="05050102010706020507" pitchFamily="18" charset="2"/>
              </a:rPr>
              <a:t>a</a:t>
            </a:r>
            <a:r>
              <a:rPr lang="en-US" baseline="30000" dirty="0" err="1" smtClean="0">
                <a:solidFill>
                  <a:srgbClr val="C00000"/>
                </a:solidFill>
              </a:rPr>
              <a:t>k</a:t>
            </a:r>
            <a:r>
              <a:rPr lang="en-US" baseline="30000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= </a:t>
            </a:r>
            <a:r>
              <a:rPr lang="en-US" dirty="0" err="1" smtClean="0">
                <a:solidFill>
                  <a:srgbClr val="C00000"/>
                </a:solidFill>
              </a:rPr>
              <a:t>y</a:t>
            </a:r>
            <a:r>
              <a:rPr lang="en-US" baseline="30000" dirty="0" err="1" smtClean="0">
                <a:solidFill>
                  <a:srgbClr val="C00000"/>
                </a:solidFill>
              </a:rPr>
              <a:t>k</a:t>
            </a:r>
            <a:r>
              <a:rPr lang="en-US" baseline="30000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using the linear kernel k(</a:t>
            </a:r>
            <a:r>
              <a:rPr lang="en-US" b="1" dirty="0" smtClean="0"/>
              <a:t>x</a:t>
            </a:r>
            <a:r>
              <a:rPr lang="en-US" dirty="0" smtClean="0"/>
              <a:t>, </a:t>
            </a:r>
            <a:r>
              <a:rPr lang="en-US" b="1" dirty="0" smtClean="0"/>
              <a:t>x</a:t>
            </a:r>
            <a:r>
              <a:rPr lang="en-US" dirty="0" smtClean="0"/>
              <a:t>’) = </a:t>
            </a:r>
            <a:r>
              <a:rPr lang="en-US" b="1" dirty="0" smtClean="0"/>
              <a:t>x</a:t>
            </a:r>
            <a:r>
              <a:rPr lang="en-US" altLang="en-US" dirty="0">
                <a:sym typeface="Symbol" pitchFamily="18" charset="2"/>
              </a:rPr>
              <a:t>  </a:t>
            </a:r>
            <a:r>
              <a:rPr lang="en-US" b="1" dirty="0" smtClean="0"/>
              <a:t>x</a:t>
            </a:r>
            <a:r>
              <a:rPr lang="en-US" dirty="0" smtClean="0"/>
              <a:t>’</a:t>
            </a:r>
            <a:endParaRPr lang="en-US" dirty="0"/>
          </a:p>
          <a:p>
            <a:pPr marL="0" indent="0">
              <a:buNone/>
            </a:pPr>
            <a:endParaRPr lang="en-US" sz="2400" baseline="30000" dirty="0"/>
          </a:p>
          <a:p>
            <a:pPr marL="0" indent="0">
              <a:buNone/>
            </a:pPr>
            <a:endParaRPr lang="en-US" sz="2400" baseline="30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0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786740" y="4297529"/>
            <a:ext cx="2442860" cy="2331871"/>
            <a:chOff x="5334000" y="4114799"/>
            <a:chExt cx="2442860" cy="2331871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03795" y="4173605"/>
              <a:ext cx="2103270" cy="2442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555700" y="4114799"/>
              <a:ext cx="685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Flowchart: Process 5"/>
          <p:cNvSpPr/>
          <p:nvPr/>
        </p:nvSpPr>
        <p:spPr>
          <a:xfrm>
            <a:off x="457200" y="2819400"/>
            <a:ext cx="4876800" cy="1295399"/>
          </a:xfrm>
          <a:prstGeom prst="flowChartProcess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dirty="0" smtClean="0"/>
              <a:t>Different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dirty="0" smtClean="0"/>
              <a:t> for the 2 classes:</a:t>
            </a:r>
          </a:p>
          <a:p>
            <a:pPr marL="0" indent="0">
              <a:buNone/>
            </a:pP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baseline="30000" dirty="0" smtClean="0"/>
              <a:t>[0] </a:t>
            </a:r>
            <a:r>
              <a:rPr lang="en-US" dirty="0" smtClean="0"/>
              <a:t>and 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baseline="30000" dirty="0" smtClean="0"/>
              <a:t>[1]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arenR" startAt="2"/>
            </a:pPr>
            <a:r>
              <a:rPr lang="en-US" dirty="0" smtClean="0"/>
              <a:t>Different </a:t>
            </a:r>
            <a:r>
              <a:rPr lang="en-US" dirty="0" err="1" smtClean="0">
                <a:latin typeface="Symbol" panose="05050102010706020507" pitchFamily="18" charset="2"/>
              </a:rPr>
              <a:t>s</a:t>
            </a:r>
            <a:r>
              <a:rPr lang="en-US" baseline="-25000" dirty="0" err="1" smtClean="0">
                <a:latin typeface="+mj-lt"/>
              </a:rPr>
              <a:t>i</a:t>
            </a:r>
            <a:r>
              <a:rPr lang="en-US" dirty="0" smtClean="0"/>
              <a:t> for all coordinates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smtClean="0"/>
              <a:t>(</a:t>
            </a:r>
            <a:r>
              <a:rPr lang="en-US" dirty="0" smtClean="0"/>
              <a:t>but same for </a:t>
            </a:r>
            <a:r>
              <a:rPr lang="en-US" dirty="0" smtClean="0"/>
              <a:t>both classes</a:t>
            </a:r>
            <a:r>
              <a:rPr lang="en-US" dirty="0" smtClean="0"/>
              <a:t>).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ym typeface="Symbol"/>
              </a:rPr>
              <a:t>      f(</a:t>
            </a:r>
            <a:r>
              <a:rPr lang="en-US" b="1" dirty="0" smtClean="0">
                <a:sym typeface="Symbol"/>
              </a:rPr>
              <a:t>x</a:t>
            </a:r>
            <a:r>
              <a:rPr lang="en-US" dirty="0">
                <a:sym typeface="Symbol"/>
              </a:rPr>
              <a:t>) = </a:t>
            </a:r>
            <a:r>
              <a:rPr lang="en-US" dirty="0" smtClean="0"/>
              <a:t>∑</a:t>
            </a:r>
            <a:r>
              <a:rPr lang="en-US" baseline="-25000" dirty="0" err="1">
                <a:solidFill>
                  <a:srgbClr val="C00000"/>
                </a:solidFill>
              </a:rPr>
              <a:t>i</a:t>
            </a:r>
            <a:r>
              <a:rPr lang="en-US" baseline="-25000" dirty="0">
                <a:solidFill>
                  <a:srgbClr val="C00000"/>
                </a:solidFill>
              </a:rPr>
              <a:t> </a:t>
            </a:r>
            <a:r>
              <a:rPr lang="en-US" dirty="0" smtClean="0"/>
              <a:t>[</a:t>
            </a:r>
            <a:r>
              <a:rPr lang="en-US" dirty="0" smtClean="0">
                <a:sym typeface="Symbol"/>
              </a:rPr>
              <a:t>(</a:t>
            </a:r>
            <a:r>
              <a:rPr lang="en-US" altLang="en-US" dirty="0" smtClean="0">
                <a:latin typeface="Symbol" panose="05050102010706020507" pitchFamily="18" charset="2"/>
              </a:rPr>
              <a:t>m</a:t>
            </a:r>
            <a:r>
              <a:rPr lang="en-US" baseline="-25000" dirty="0" smtClean="0">
                <a:solidFill>
                  <a:srgbClr val="C00000"/>
                </a:solidFill>
              </a:rPr>
              <a:t>i</a:t>
            </a:r>
            <a:r>
              <a:rPr lang="en-US" altLang="en-US" baseline="30000" dirty="0" smtClean="0"/>
              <a:t>[1</a:t>
            </a:r>
            <a:r>
              <a:rPr lang="en-US" altLang="en-US" baseline="30000" dirty="0"/>
              <a:t>] </a:t>
            </a:r>
            <a:r>
              <a:rPr lang="en-US" altLang="en-US" dirty="0"/>
              <a:t>– </a:t>
            </a:r>
            <a:r>
              <a:rPr lang="en-US" altLang="en-US" dirty="0" smtClean="0">
                <a:latin typeface="Symbol" panose="05050102010706020507" pitchFamily="18" charset="2"/>
              </a:rPr>
              <a:t>m</a:t>
            </a:r>
            <a:r>
              <a:rPr lang="en-US" baseline="-25000" dirty="0" smtClean="0">
                <a:solidFill>
                  <a:srgbClr val="C00000"/>
                </a:solidFill>
              </a:rPr>
              <a:t>i</a:t>
            </a:r>
            <a:r>
              <a:rPr lang="en-US" altLang="en-US" baseline="30000" dirty="0" smtClean="0"/>
              <a:t>[0]</a:t>
            </a:r>
            <a:r>
              <a:rPr lang="en-US" altLang="en-US" dirty="0" smtClean="0"/>
              <a:t>)/</a:t>
            </a:r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baseline="-25000" dirty="0" smtClean="0">
                <a:solidFill>
                  <a:srgbClr val="C00000"/>
                </a:solidFill>
              </a:rPr>
              <a:t>i</a:t>
            </a:r>
            <a:r>
              <a:rPr lang="en-US" altLang="en-US" baseline="30000" dirty="0" smtClean="0"/>
              <a:t>2</a:t>
            </a:r>
            <a:r>
              <a:rPr lang="en-US" dirty="0" smtClean="0"/>
              <a:t>]</a:t>
            </a:r>
            <a:r>
              <a:rPr lang="en-US" altLang="en-US" dirty="0" smtClean="0">
                <a:solidFill>
                  <a:srgbClr val="0066FF"/>
                </a:solidFill>
                <a:sym typeface="Symbol" pitchFamily="18" charset="2"/>
              </a:rPr>
              <a:t> </a:t>
            </a:r>
            <a:r>
              <a:rPr lang="en-US" altLang="en-US" dirty="0" smtClean="0">
                <a:sym typeface="Symbol" pitchFamily="18" charset="2"/>
              </a:rPr>
              <a:t>x</a:t>
            </a:r>
            <a:r>
              <a:rPr lang="en-US" baseline="-25000" dirty="0" smtClean="0">
                <a:solidFill>
                  <a:srgbClr val="C00000"/>
                </a:solidFill>
              </a:rPr>
              <a:t>i</a:t>
            </a:r>
            <a:r>
              <a:rPr lang="en-US" altLang="en-US" dirty="0" smtClean="0"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+ b </a:t>
            </a:r>
            <a:endParaRPr lang="en-US" altLang="en-US" dirty="0" smtClean="0">
              <a:sym typeface="Symbol" pitchFamily="18" charset="2"/>
            </a:endParaRPr>
          </a:p>
          <a:p>
            <a:pPr marL="514350" indent="-514350">
              <a:buFont typeface="+mj-lt"/>
              <a:buAutoNum type="arabicParenR" startAt="2"/>
            </a:pPr>
            <a:endParaRPr lang="en-US" dirty="0" smtClean="0"/>
          </a:p>
          <a:p>
            <a:pPr marL="514350" indent="-514350">
              <a:buFont typeface="+mj-lt"/>
              <a:buAutoNum type="arabicParenR" startAt="3"/>
            </a:pPr>
            <a:r>
              <a:rPr lang="en-US" dirty="0"/>
              <a:t>Different </a:t>
            </a:r>
            <a:r>
              <a:rPr lang="en-US" dirty="0" err="1" smtClean="0">
                <a:latin typeface="Symbol" panose="05050102010706020507" pitchFamily="18" charset="2"/>
              </a:rPr>
              <a:t>s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baseline="30000" dirty="0" smtClean="0"/>
              <a:t>[0</a:t>
            </a:r>
            <a:r>
              <a:rPr lang="en-US" baseline="30000" dirty="0"/>
              <a:t>] </a:t>
            </a:r>
            <a:r>
              <a:rPr lang="en-US" dirty="0"/>
              <a:t>and </a:t>
            </a:r>
            <a:r>
              <a:rPr lang="en-US" dirty="0" err="1" smtClean="0">
                <a:latin typeface="Symbol" panose="05050102010706020507" pitchFamily="18" charset="2"/>
              </a:rPr>
              <a:t>s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baseline="30000" dirty="0" smtClean="0"/>
              <a:t>[</a:t>
            </a:r>
            <a:r>
              <a:rPr lang="en-US" baseline="30000" dirty="0"/>
              <a:t>1</a:t>
            </a:r>
            <a:r>
              <a:rPr lang="en-US" baseline="30000" dirty="0" smtClean="0"/>
              <a:t>]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arenR" startAt="3"/>
            </a:pPr>
            <a:endParaRPr lang="en-US" dirty="0"/>
          </a:p>
          <a:p>
            <a:pPr marL="514350" indent="-514350">
              <a:buFont typeface="+mj-lt"/>
              <a:buAutoNum type="arabicParenR" startAt="3"/>
            </a:pPr>
            <a:r>
              <a:rPr lang="en-US" dirty="0" smtClean="0"/>
              <a:t>Multiclass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31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609600"/>
            <a:ext cx="2057400" cy="208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689860"/>
            <a:ext cx="3617362" cy="1729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5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01" name="Rectangle 789"/>
          <p:cNvSpPr>
            <a:spLocks noChangeArrowheads="1"/>
          </p:cNvSpPr>
          <p:nvPr/>
        </p:nvSpPr>
        <p:spPr bwMode="auto">
          <a:xfrm>
            <a:off x="-2646363" y="5334000"/>
            <a:ext cx="47625" cy="1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5" name="Rectangle 803"/>
          <p:cNvSpPr>
            <a:spLocks noChangeArrowheads="1"/>
          </p:cNvSpPr>
          <p:nvPr/>
        </p:nvSpPr>
        <p:spPr bwMode="auto">
          <a:xfrm>
            <a:off x="-1376363" y="5334000"/>
            <a:ext cx="57150" cy="1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7" name="Rectangle 805"/>
          <p:cNvSpPr>
            <a:spLocks noChangeArrowheads="1"/>
          </p:cNvSpPr>
          <p:nvPr/>
        </p:nvSpPr>
        <p:spPr bwMode="auto">
          <a:xfrm>
            <a:off x="-1190625" y="5334000"/>
            <a:ext cx="49212" cy="1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9" name="Rectangle 807"/>
          <p:cNvSpPr>
            <a:spLocks noChangeArrowheads="1"/>
          </p:cNvSpPr>
          <p:nvPr/>
        </p:nvSpPr>
        <p:spPr bwMode="auto">
          <a:xfrm>
            <a:off x="-1011238" y="5334000"/>
            <a:ext cx="55563" cy="1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1" name="Rectangle 809"/>
          <p:cNvSpPr>
            <a:spLocks noChangeArrowheads="1"/>
          </p:cNvSpPr>
          <p:nvPr/>
        </p:nvSpPr>
        <p:spPr bwMode="auto">
          <a:xfrm>
            <a:off x="-2598738" y="5334000"/>
            <a:ext cx="57150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3" name="Rectangle 811"/>
          <p:cNvSpPr>
            <a:spLocks noChangeArrowheads="1"/>
          </p:cNvSpPr>
          <p:nvPr/>
        </p:nvSpPr>
        <p:spPr bwMode="auto">
          <a:xfrm>
            <a:off x="-2413000" y="5334000"/>
            <a:ext cx="49212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5" name="Rectangle 813"/>
          <p:cNvSpPr>
            <a:spLocks noChangeArrowheads="1"/>
          </p:cNvSpPr>
          <p:nvPr/>
        </p:nvSpPr>
        <p:spPr bwMode="auto">
          <a:xfrm>
            <a:off x="-2233613" y="5334000"/>
            <a:ext cx="55563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66" name="Rectangle 854"/>
          <p:cNvSpPr>
            <a:spLocks noChangeArrowheads="1"/>
          </p:cNvSpPr>
          <p:nvPr/>
        </p:nvSpPr>
        <p:spPr bwMode="auto">
          <a:xfrm>
            <a:off x="-3957638" y="3070225"/>
            <a:ext cx="55563" cy="1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68" name="Rectangle 856"/>
          <p:cNvSpPr>
            <a:spLocks noChangeArrowheads="1"/>
          </p:cNvSpPr>
          <p:nvPr/>
        </p:nvSpPr>
        <p:spPr bwMode="auto">
          <a:xfrm>
            <a:off x="-3763963" y="3070225"/>
            <a:ext cx="57150" cy="1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70" name="Rectangle 858"/>
          <p:cNvSpPr>
            <a:spLocks noChangeArrowheads="1"/>
          </p:cNvSpPr>
          <p:nvPr/>
        </p:nvSpPr>
        <p:spPr bwMode="auto">
          <a:xfrm>
            <a:off x="-3578225" y="3070225"/>
            <a:ext cx="57150" cy="1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72" name="Rectangle 860"/>
          <p:cNvSpPr>
            <a:spLocks noChangeArrowheads="1"/>
          </p:cNvSpPr>
          <p:nvPr/>
        </p:nvSpPr>
        <p:spPr bwMode="auto">
          <a:xfrm>
            <a:off x="-3382963" y="3070225"/>
            <a:ext cx="55563" cy="15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74" name="Rectangle 862"/>
          <p:cNvSpPr>
            <a:spLocks noChangeArrowheads="1"/>
          </p:cNvSpPr>
          <p:nvPr/>
        </p:nvSpPr>
        <p:spPr bwMode="auto">
          <a:xfrm>
            <a:off x="-5043488" y="3070225"/>
            <a:ext cx="57150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76" name="Rectangle 864"/>
          <p:cNvSpPr>
            <a:spLocks noChangeArrowheads="1"/>
          </p:cNvSpPr>
          <p:nvPr/>
        </p:nvSpPr>
        <p:spPr bwMode="auto">
          <a:xfrm>
            <a:off x="-4848225" y="3070225"/>
            <a:ext cx="55562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92" name="Rectangle 880"/>
          <p:cNvSpPr>
            <a:spLocks noChangeArrowheads="1"/>
          </p:cNvSpPr>
          <p:nvPr/>
        </p:nvSpPr>
        <p:spPr bwMode="auto">
          <a:xfrm>
            <a:off x="-3327400" y="3070225"/>
            <a:ext cx="49212" cy="1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3903" name="Rectangle 15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Gaussian classifier,  T-test, and univariate feature selection</a:t>
            </a:r>
            <a:endParaRPr lang="en-US" altLang="en-US" dirty="0"/>
          </a:p>
        </p:txBody>
      </p:sp>
      <p:sp>
        <p:nvSpPr>
          <p:cNvPr id="293937" name="Text Box 49"/>
          <p:cNvSpPr txBox="1">
            <a:spLocks noChangeArrowheads="1"/>
          </p:cNvSpPr>
          <p:nvPr/>
        </p:nvSpPr>
        <p:spPr bwMode="auto">
          <a:xfrm>
            <a:off x="7602538" y="5133975"/>
            <a:ext cx="55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-1</a:t>
            </a:r>
          </a:p>
        </p:txBody>
      </p:sp>
      <p:grpSp>
        <p:nvGrpSpPr>
          <p:cNvPr id="294345" name="Group 457"/>
          <p:cNvGrpSpPr>
            <a:grpSpLocks/>
          </p:cNvGrpSpPr>
          <p:nvPr/>
        </p:nvGrpSpPr>
        <p:grpSpPr bwMode="auto">
          <a:xfrm>
            <a:off x="6950075" y="4222750"/>
            <a:ext cx="1481138" cy="1397000"/>
            <a:chOff x="-1525" y="2165"/>
            <a:chExt cx="933" cy="880"/>
          </a:xfrm>
        </p:grpSpPr>
        <p:sp>
          <p:nvSpPr>
            <p:cNvPr id="294145" name="Line 257"/>
            <p:cNvSpPr>
              <a:spLocks noChangeShapeType="1"/>
            </p:cNvSpPr>
            <p:nvPr/>
          </p:nvSpPr>
          <p:spPr bwMode="auto">
            <a:xfrm>
              <a:off x="-1270" y="2784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46" name="Line 258"/>
            <p:cNvSpPr>
              <a:spLocks noChangeShapeType="1"/>
            </p:cNvSpPr>
            <p:nvPr/>
          </p:nvSpPr>
          <p:spPr bwMode="auto">
            <a:xfrm>
              <a:off x="-1249" y="2760"/>
              <a:ext cx="1" cy="48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47" name="Line 259"/>
            <p:cNvSpPr>
              <a:spLocks noChangeShapeType="1"/>
            </p:cNvSpPr>
            <p:nvPr/>
          </p:nvSpPr>
          <p:spPr bwMode="auto">
            <a:xfrm>
              <a:off x="-1127" y="2650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48" name="Line 260"/>
            <p:cNvSpPr>
              <a:spLocks noChangeShapeType="1"/>
            </p:cNvSpPr>
            <p:nvPr/>
          </p:nvSpPr>
          <p:spPr bwMode="auto">
            <a:xfrm>
              <a:off x="-1107" y="2626"/>
              <a:ext cx="1" cy="49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49" name="Line 261"/>
            <p:cNvSpPr>
              <a:spLocks noChangeShapeType="1"/>
            </p:cNvSpPr>
            <p:nvPr/>
          </p:nvSpPr>
          <p:spPr bwMode="auto">
            <a:xfrm>
              <a:off x="-1377" y="2881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0" name="Line 262"/>
            <p:cNvSpPr>
              <a:spLocks noChangeShapeType="1"/>
            </p:cNvSpPr>
            <p:nvPr/>
          </p:nvSpPr>
          <p:spPr bwMode="auto">
            <a:xfrm>
              <a:off x="-1356" y="2857"/>
              <a:ext cx="1" cy="48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1" name="Line 263"/>
            <p:cNvSpPr>
              <a:spLocks noChangeShapeType="1"/>
            </p:cNvSpPr>
            <p:nvPr/>
          </p:nvSpPr>
          <p:spPr bwMode="auto">
            <a:xfrm>
              <a:off x="-1214" y="2729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2" name="Line 264"/>
            <p:cNvSpPr>
              <a:spLocks noChangeShapeType="1"/>
            </p:cNvSpPr>
            <p:nvPr/>
          </p:nvSpPr>
          <p:spPr bwMode="auto">
            <a:xfrm>
              <a:off x="-1193" y="2705"/>
              <a:ext cx="1" cy="48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3" name="Line 265"/>
            <p:cNvSpPr>
              <a:spLocks noChangeShapeType="1"/>
            </p:cNvSpPr>
            <p:nvPr/>
          </p:nvSpPr>
          <p:spPr bwMode="auto">
            <a:xfrm>
              <a:off x="-1107" y="2626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4" name="Line 266"/>
            <p:cNvSpPr>
              <a:spLocks noChangeShapeType="1"/>
            </p:cNvSpPr>
            <p:nvPr/>
          </p:nvSpPr>
          <p:spPr bwMode="auto">
            <a:xfrm>
              <a:off x="-1086" y="2602"/>
              <a:ext cx="1" cy="48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5" name="Line 267"/>
            <p:cNvSpPr>
              <a:spLocks noChangeShapeType="1"/>
            </p:cNvSpPr>
            <p:nvPr/>
          </p:nvSpPr>
          <p:spPr bwMode="auto">
            <a:xfrm>
              <a:off x="-1280" y="2790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6" name="Line 268"/>
            <p:cNvSpPr>
              <a:spLocks noChangeShapeType="1"/>
            </p:cNvSpPr>
            <p:nvPr/>
          </p:nvSpPr>
          <p:spPr bwMode="auto">
            <a:xfrm>
              <a:off x="-1260" y="2766"/>
              <a:ext cx="1" cy="48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7" name="Line 269"/>
            <p:cNvSpPr>
              <a:spLocks noChangeShapeType="1"/>
            </p:cNvSpPr>
            <p:nvPr/>
          </p:nvSpPr>
          <p:spPr bwMode="auto">
            <a:xfrm>
              <a:off x="-1183" y="2699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8" name="Line 270"/>
            <p:cNvSpPr>
              <a:spLocks noChangeShapeType="1"/>
            </p:cNvSpPr>
            <p:nvPr/>
          </p:nvSpPr>
          <p:spPr bwMode="auto">
            <a:xfrm>
              <a:off x="-1163" y="2675"/>
              <a:ext cx="1" cy="48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59" name="Line 271"/>
            <p:cNvSpPr>
              <a:spLocks noChangeShapeType="1"/>
            </p:cNvSpPr>
            <p:nvPr/>
          </p:nvSpPr>
          <p:spPr bwMode="auto">
            <a:xfrm>
              <a:off x="-1382" y="2887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0" name="Line 272"/>
            <p:cNvSpPr>
              <a:spLocks noChangeShapeType="1"/>
            </p:cNvSpPr>
            <p:nvPr/>
          </p:nvSpPr>
          <p:spPr bwMode="auto">
            <a:xfrm>
              <a:off x="-1362" y="2863"/>
              <a:ext cx="1" cy="48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1" name="Line 273"/>
            <p:cNvSpPr>
              <a:spLocks noChangeShapeType="1"/>
            </p:cNvSpPr>
            <p:nvPr/>
          </p:nvSpPr>
          <p:spPr bwMode="auto">
            <a:xfrm>
              <a:off x="-1290" y="2802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2" name="Line 274"/>
            <p:cNvSpPr>
              <a:spLocks noChangeShapeType="1"/>
            </p:cNvSpPr>
            <p:nvPr/>
          </p:nvSpPr>
          <p:spPr bwMode="auto">
            <a:xfrm>
              <a:off x="-1270" y="2778"/>
              <a:ext cx="1" cy="48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3" name="Line 275"/>
            <p:cNvSpPr>
              <a:spLocks noChangeShapeType="1"/>
            </p:cNvSpPr>
            <p:nvPr/>
          </p:nvSpPr>
          <p:spPr bwMode="auto">
            <a:xfrm>
              <a:off x="-1504" y="3002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4" name="Line 276"/>
            <p:cNvSpPr>
              <a:spLocks noChangeShapeType="1"/>
            </p:cNvSpPr>
            <p:nvPr/>
          </p:nvSpPr>
          <p:spPr bwMode="auto">
            <a:xfrm>
              <a:off x="-1484" y="2978"/>
              <a:ext cx="1" cy="49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5" name="Line 277"/>
            <p:cNvSpPr>
              <a:spLocks noChangeShapeType="1"/>
            </p:cNvSpPr>
            <p:nvPr/>
          </p:nvSpPr>
          <p:spPr bwMode="auto">
            <a:xfrm>
              <a:off x="-1438" y="2935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6" name="Line 278"/>
            <p:cNvSpPr>
              <a:spLocks noChangeShapeType="1"/>
            </p:cNvSpPr>
            <p:nvPr/>
          </p:nvSpPr>
          <p:spPr bwMode="auto">
            <a:xfrm>
              <a:off x="-1418" y="2911"/>
              <a:ext cx="1" cy="49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7" name="Line 279"/>
            <p:cNvSpPr>
              <a:spLocks noChangeShapeType="1"/>
            </p:cNvSpPr>
            <p:nvPr/>
          </p:nvSpPr>
          <p:spPr bwMode="auto">
            <a:xfrm>
              <a:off x="-1316" y="2826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8" name="Line 280"/>
            <p:cNvSpPr>
              <a:spLocks noChangeShapeType="1"/>
            </p:cNvSpPr>
            <p:nvPr/>
          </p:nvSpPr>
          <p:spPr bwMode="auto">
            <a:xfrm>
              <a:off x="-1295" y="2802"/>
              <a:ext cx="1" cy="49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69" name="Line 281"/>
            <p:cNvSpPr>
              <a:spLocks noChangeShapeType="1"/>
            </p:cNvSpPr>
            <p:nvPr/>
          </p:nvSpPr>
          <p:spPr bwMode="auto">
            <a:xfrm>
              <a:off x="-1525" y="3020"/>
              <a:ext cx="41" cy="1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0" name="Line 282"/>
            <p:cNvSpPr>
              <a:spLocks noChangeShapeType="1"/>
            </p:cNvSpPr>
            <p:nvPr/>
          </p:nvSpPr>
          <p:spPr bwMode="auto">
            <a:xfrm>
              <a:off x="-1504" y="2996"/>
              <a:ext cx="1" cy="49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1" name="Line 283"/>
            <p:cNvSpPr>
              <a:spLocks noChangeShapeType="1"/>
            </p:cNvSpPr>
            <p:nvPr/>
          </p:nvSpPr>
          <p:spPr bwMode="auto">
            <a:xfrm>
              <a:off x="-1275" y="2784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2" name="Line 284"/>
            <p:cNvSpPr>
              <a:spLocks noChangeShapeType="1"/>
            </p:cNvSpPr>
            <p:nvPr/>
          </p:nvSpPr>
          <p:spPr bwMode="auto">
            <a:xfrm flipH="1">
              <a:off x="-1275" y="2784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3" name="Line 285"/>
            <p:cNvSpPr>
              <a:spLocks noChangeShapeType="1"/>
            </p:cNvSpPr>
            <p:nvPr/>
          </p:nvSpPr>
          <p:spPr bwMode="auto">
            <a:xfrm>
              <a:off x="-811" y="2347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4" name="Line 286"/>
            <p:cNvSpPr>
              <a:spLocks noChangeShapeType="1"/>
            </p:cNvSpPr>
            <p:nvPr/>
          </p:nvSpPr>
          <p:spPr bwMode="auto">
            <a:xfrm flipH="1">
              <a:off x="-811" y="2347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5" name="Line 287"/>
            <p:cNvSpPr>
              <a:spLocks noChangeShapeType="1"/>
            </p:cNvSpPr>
            <p:nvPr/>
          </p:nvSpPr>
          <p:spPr bwMode="auto">
            <a:xfrm>
              <a:off x="-1040" y="2559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6" name="Line 288"/>
            <p:cNvSpPr>
              <a:spLocks noChangeShapeType="1"/>
            </p:cNvSpPr>
            <p:nvPr/>
          </p:nvSpPr>
          <p:spPr bwMode="auto">
            <a:xfrm flipH="1">
              <a:off x="-1040" y="2559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7" name="Line 289"/>
            <p:cNvSpPr>
              <a:spLocks noChangeShapeType="1"/>
            </p:cNvSpPr>
            <p:nvPr/>
          </p:nvSpPr>
          <p:spPr bwMode="auto">
            <a:xfrm>
              <a:off x="-1076" y="2596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8" name="Line 290"/>
            <p:cNvSpPr>
              <a:spLocks noChangeShapeType="1"/>
            </p:cNvSpPr>
            <p:nvPr/>
          </p:nvSpPr>
          <p:spPr bwMode="auto">
            <a:xfrm flipH="1">
              <a:off x="-1076" y="2596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79" name="Line 291"/>
            <p:cNvSpPr>
              <a:spLocks noChangeShapeType="1"/>
            </p:cNvSpPr>
            <p:nvPr/>
          </p:nvSpPr>
          <p:spPr bwMode="auto">
            <a:xfrm>
              <a:off x="-1020" y="2541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0" name="Line 292"/>
            <p:cNvSpPr>
              <a:spLocks noChangeShapeType="1"/>
            </p:cNvSpPr>
            <p:nvPr/>
          </p:nvSpPr>
          <p:spPr bwMode="auto">
            <a:xfrm flipH="1">
              <a:off x="-1020" y="2541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1" name="Line 293"/>
            <p:cNvSpPr>
              <a:spLocks noChangeShapeType="1"/>
            </p:cNvSpPr>
            <p:nvPr/>
          </p:nvSpPr>
          <p:spPr bwMode="auto">
            <a:xfrm>
              <a:off x="-959" y="2487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2" name="Line 294"/>
            <p:cNvSpPr>
              <a:spLocks noChangeShapeType="1"/>
            </p:cNvSpPr>
            <p:nvPr/>
          </p:nvSpPr>
          <p:spPr bwMode="auto">
            <a:xfrm flipH="1">
              <a:off x="-959" y="2487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3" name="Line 295"/>
            <p:cNvSpPr>
              <a:spLocks noChangeShapeType="1"/>
            </p:cNvSpPr>
            <p:nvPr/>
          </p:nvSpPr>
          <p:spPr bwMode="auto">
            <a:xfrm>
              <a:off x="-857" y="2395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4" name="Line 296"/>
            <p:cNvSpPr>
              <a:spLocks noChangeShapeType="1"/>
            </p:cNvSpPr>
            <p:nvPr/>
          </p:nvSpPr>
          <p:spPr bwMode="auto">
            <a:xfrm flipH="1">
              <a:off x="-857" y="2395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5" name="Line 297"/>
            <p:cNvSpPr>
              <a:spLocks noChangeShapeType="1"/>
            </p:cNvSpPr>
            <p:nvPr/>
          </p:nvSpPr>
          <p:spPr bwMode="auto">
            <a:xfrm>
              <a:off x="-1163" y="2681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6" name="Line 298"/>
            <p:cNvSpPr>
              <a:spLocks noChangeShapeType="1"/>
            </p:cNvSpPr>
            <p:nvPr/>
          </p:nvSpPr>
          <p:spPr bwMode="auto">
            <a:xfrm flipH="1">
              <a:off x="-1163" y="2681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7" name="Line 299"/>
            <p:cNvSpPr>
              <a:spLocks noChangeShapeType="1"/>
            </p:cNvSpPr>
            <p:nvPr/>
          </p:nvSpPr>
          <p:spPr bwMode="auto">
            <a:xfrm>
              <a:off x="-969" y="249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8" name="Line 300"/>
            <p:cNvSpPr>
              <a:spLocks noChangeShapeType="1"/>
            </p:cNvSpPr>
            <p:nvPr/>
          </p:nvSpPr>
          <p:spPr bwMode="auto">
            <a:xfrm flipH="1">
              <a:off x="-969" y="249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89" name="Line 301"/>
            <p:cNvSpPr>
              <a:spLocks noChangeShapeType="1"/>
            </p:cNvSpPr>
            <p:nvPr/>
          </p:nvSpPr>
          <p:spPr bwMode="auto">
            <a:xfrm>
              <a:off x="-872" y="2408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0" name="Line 302"/>
            <p:cNvSpPr>
              <a:spLocks noChangeShapeType="1"/>
            </p:cNvSpPr>
            <p:nvPr/>
          </p:nvSpPr>
          <p:spPr bwMode="auto">
            <a:xfrm flipH="1">
              <a:off x="-872" y="2408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1" name="Line 303"/>
            <p:cNvSpPr>
              <a:spLocks noChangeShapeType="1"/>
            </p:cNvSpPr>
            <p:nvPr/>
          </p:nvSpPr>
          <p:spPr bwMode="auto">
            <a:xfrm>
              <a:off x="-1137" y="2656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2" name="Line 304"/>
            <p:cNvSpPr>
              <a:spLocks noChangeShapeType="1"/>
            </p:cNvSpPr>
            <p:nvPr/>
          </p:nvSpPr>
          <p:spPr bwMode="auto">
            <a:xfrm flipH="1">
              <a:off x="-1137" y="2656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3" name="Line 305"/>
            <p:cNvSpPr>
              <a:spLocks noChangeShapeType="1"/>
            </p:cNvSpPr>
            <p:nvPr/>
          </p:nvSpPr>
          <p:spPr bwMode="auto">
            <a:xfrm>
              <a:off x="-1275" y="2784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4" name="Line 306"/>
            <p:cNvSpPr>
              <a:spLocks noChangeShapeType="1"/>
            </p:cNvSpPr>
            <p:nvPr/>
          </p:nvSpPr>
          <p:spPr bwMode="auto">
            <a:xfrm flipH="1">
              <a:off x="-1275" y="2784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5" name="Line 307"/>
            <p:cNvSpPr>
              <a:spLocks noChangeShapeType="1"/>
            </p:cNvSpPr>
            <p:nvPr/>
          </p:nvSpPr>
          <p:spPr bwMode="auto">
            <a:xfrm>
              <a:off x="-954" y="2480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6" name="Line 308"/>
            <p:cNvSpPr>
              <a:spLocks noChangeShapeType="1"/>
            </p:cNvSpPr>
            <p:nvPr/>
          </p:nvSpPr>
          <p:spPr bwMode="auto">
            <a:xfrm flipH="1">
              <a:off x="-954" y="2480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7" name="Line 309"/>
            <p:cNvSpPr>
              <a:spLocks noChangeShapeType="1"/>
            </p:cNvSpPr>
            <p:nvPr/>
          </p:nvSpPr>
          <p:spPr bwMode="auto">
            <a:xfrm>
              <a:off x="-964" y="2493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8" name="Line 310"/>
            <p:cNvSpPr>
              <a:spLocks noChangeShapeType="1"/>
            </p:cNvSpPr>
            <p:nvPr/>
          </p:nvSpPr>
          <p:spPr bwMode="auto">
            <a:xfrm flipH="1">
              <a:off x="-964" y="2493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199" name="Line 311"/>
            <p:cNvSpPr>
              <a:spLocks noChangeShapeType="1"/>
            </p:cNvSpPr>
            <p:nvPr/>
          </p:nvSpPr>
          <p:spPr bwMode="auto">
            <a:xfrm>
              <a:off x="-612" y="216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0" name="Line 312"/>
            <p:cNvSpPr>
              <a:spLocks noChangeShapeType="1"/>
            </p:cNvSpPr>
            <p:nvPr/>
          </p:nvSpPr>
          <p:spPr bwMode="auto">
            <a:xfrm flipH="1">
              <a:off x="-612" y="216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1" name="Line 313"/>
            <p:cNvSpPr>
              <a:spLocks noChangeShapeType="1"/>
            </p:cNvSpPr>
            <p:nvPr/>
          </p:nvSpPr>
          <p:spPr bwMode="auto">
            <a:xfrm>
              <a:off x="-994" y="2523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2" name="Line 314"/>
            <p:cNvSpPr>
              <a:spLocks noChangeShapeType="1"/>
            </p:cNvSpPr>
            <p:nvPr/>
          </p:nvSpPr>
          <p:spPr bwMode="auto">
            <a:xfrm flipH="1">
              <a:off x="-994" y="2523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3" name="Line 315"/>
            <p:cNvSpPr>
              <a:spLocks noChangeShapeType="1"/>
            </p:cNvSpPr>
            <p:nvPr/>
          </p:nvSpPr>
          <p:spPr bwMode="auto">
            <a:xfrm>
              <a:off x="-989" y="2517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4" name="Line 316"/>
            <p:cNvSpPr>
              <a:spLocks noChangeShapeType="1"/>
            </p:cNvSpPr>
            <p:nvPr/>
          </p:nvSpPr>
          <p:spPr bwMode="auto">
            <a:xfrm flipH="1">
              <a:off x="-989" y="2517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5" name="Line 317"/>
            <p:cNvSpPr>
              <a:spLocks noChangeShapeType="1"/>
            </p:cNvSpPr>
            <p:nvPr/>
          </p:nvSpPr>
          <p:spPr bwMode="auto">
            <a:xfrm>
              <a:off x="-1061" y="2584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6" name="Line 318"/>
            <p:cNvSpPr>
              <a:spLocks noChangeShapeType="1"/>
            </p:cNvSpPr>
            <p:nvPr/>
          </p:nvSpPr>
          <p:spPr bwMode="auto">
            <a:xfrm flipH="1">
              <a:off x="-1061" y="2584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7" name="Line 319"/>
            <p:cNvSpPr>
              <a:spLocks noChangeShapeType="1"/>
            </p:cNvSpPr>
            <p:nvPr/>
          </p:nvSpPr>
          <p:spPr bwMode="auto">
            <a:xfrm>
              <a:off x="-816" y="2353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8" name="Line 320"/>
            <p:cNvSpPr>
              <a:spLocks noChangeShapeType="1"/>
            </p:cNvSpPr>
            <p:nvPr/>
          </p:nvSpPr>
          <p:spPr bwMode="auto">
            <a:xfrm flipH="1">
              <a:off x="-816" y="2353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09" name="Line 321"/>
            <p:cNvSpPr>
              <a:spLocks noChangeShapeType="1"/>
            </p:cNvSpPr>
            <p:nvPr/>
          </p:nvSpPr>
          <p:spPr bwMode="auto">
            <a:xfrm>
              <a:off x="-969" y="249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0" name="Line 322"/>
            <p:cNvSpPr>
              <a:spLocks noChangeShapeType="1"/>
            </p:cNvSpPr>
            <p:nvPr/>
          </p:nvSpPr>
          <p:spPr bwMode="auto">
            <a:xfrm flipH="1">
              <a:off x="-969" y="249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1" name="Line 323"/>
            <p:cNvSpPr>
              <a:spLocks noChangeShapeType="1"/>
            </p:cNvSpPr>
            <p:nvPr/>
          </p:nvSpPr>
          <p:spPr bwMode="auto">
            <a:xfrm>
              <a:off x="-745" y="2286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2" name="Line 324"/>
            <p:cNvSpPr>
              <a:spLocks noChangeShapeType="1"/>
            </p:cNvSpPr>
            <p:nvPr/>
          </p:nvSpPr>
          <p:spPr bwMode="auto">
            <a:xfrm flipH="1">
              <a:off x="-745" y="2286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3" name="Line 325"/>
            <p:cNvSpPr>
              <a:spLocks noChangeShapeType="1"/>
            </p:cNvSpPr>
            <p:nvPr/>
          </p:nvSpPr>
          <p:spPr bwMode="auto">
            <a:xfrm>
              <a:off x="-923" y="245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4" name="Line 326"/>
            <p:cNvSpPr>
              <a:spLocks noChangeShapeType="1"/>
            </p:cNvSpPr>
            <p:nvPr/>
          </p:nvSpPr>
          <p:spPr bwMode="auto">
            <a:xfrm flipH="1">
              <a:off x="-923" y="245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5" name="Line 327"/>
            <p:cNvSpPr>
              <a:spLocks noChangeShapeType="1"/>
            </p:cNvSpPr>
            <p:nvPr/>
          </p:nvSpPr>
          <p:spPr bwMode="auto">
            <a:xfrm>
              <a:off x="-831" y="2371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6" name="Line 328"/>
            <p:cNvSpPr>
              <a:spLocks noChangeShapeType="1"/>
            </p:cNvSpPr>
            <p:nvPr/>
          </p:nvSpPr>
          <p:spPr bwMode="auto">
            <a:xfrm flipH="1">
              <a:off x="-831" y="2371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7" name="Line 329"/>
            <p:cNvSpPr>
              <a:spLocks noChangeShapeType="1"/>
            </p:cNvSpPr>
            <p:nvPr/>
          </p:nvSpPr>
          <p:spPr bwMode="auto">
            <a:xfrm>
              <a:off x="-1005" y="252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8" name="Line 330"/>
            <p:cNvSpPr>
              <a:spLocks noChangeShapeType="1"/>
            </p:cNvSpPr>
            <p:nvPr/>
          </p:nvSpPr>
          <p:spPr bwMode="auto">
            <a:xfrm flipH="1">
              <a:off x="-1005" y="252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19" name="Line 331"/>
            <p:cNvSpPr>
              <a:spLocks noChangeShapeType="1"/>
            </p:cNvSpPr>
            <p:nvPr/>
          </p:nvSpPr>
          <p:spPr bwMode="auto">
            <a:xfrm>
              <a:off x="-959" y="2487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0" name="Line 332"/>
            <p:cNvSpPr>
              <a:spLocks noChangeShapeType="1"/>
            </p:cNvSpPr>
            <p:nvPr/>
          </p:nvSpPr>
          <p:spPr bwMode="auto">
            <a:xfrm flipH="1">
              <a:off x="-959" y="2487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1" name="Line 333"/>
            <p:cNvSpPr>
              <a:spLocks noChangeShapeType="1"/>
            </p:cNvSpPr>
            <p:nvPr/>
          </p:nvSpPr>
          <p:spPr bwMode="auto">
            <a:xfrm>
              <a:off x="-1050" y="2571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2" name="Line 334"/>
            <p:cNvSpPr>
              <a:spLocks noChangeShapeType="1"/>
            </p:cNvSpPr>
            <p:nvPr/>
          </p:nvSpPr>
          <p:spPr bwMode="auto">
            <a:xfrm flipH="1">
              <a:off x="-1050" y="2571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3" name="Line 335"/>
            <p:cNvSpPr>
              <a:spLocks noChangeShapeType="1"/>
            </p:cNvSpPr>
            <p:nvPr/>
          </p:nvSpPr>
          <p:spPr bwMode="auto">
            <a:xfrm>
              <a:off x="-1076" y="2596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4" name="Line 336"/>
            <p:cNvSpPr>
              <a:spLocks noChangeShapeType="1"/>
            </p:cNvSpPr>
            <p:nvPr/>
          </p:nvSpPr>
          <p:spPr bwMode="auto">
            <a:xfrm flipH="1">
              <a:off x="-1076" y="2596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5" name="Line 337"/>
            <p:cNvSpPr>
              <a:spLocks noChangeShapeType="1"/>
            </p:cNvSpPr>
            <p:nvPr/>
          </p:nvSpPr>
          <p:spPr bwMode="auto">
            <a:xfrm>
              <a:off x="-1260" y="2772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6" name="Line 338"/>
            <p:cNvSpPr>
              <a:spLocks noChangeShapeType="1"/>
            </p:cNvSpPr>
            <p:nvPr/>
          </p:nvSpPr>
          <p:spPr bwMode="auto">
            <a:xfrm flipH="1">
              <a:off x="-1260" y="2772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7" name="Line 339"/>
            <p:cNvSpPr>
              <a:spLocks noChangeShapeType="1"/>
            </p:cNvSpPr>
            <p:nvPr/>
          </p:nvSpPr>
          <p:spPr bwMode="auto">
            <a:xfrm>
              <a:off x="-1188" y="270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8" name="Line 340"/>
            <p:cNvSpPr>
              <a:spLocks noChangeShapeType="1"/>
            </p:cNvSpPr>
            <p:nvPr/>
          </p:nvSpPr>
          <p:spPr bwMode="auto">
            <a:xfrm flipH="1">
              <a:off x="-1188" y="270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29" name="Line 341"/>
            <p:cNvSpPr>
              <a:spLocks noChangeShapeType="1"/>
            </p:cNvSpPr>
            <p:nvPr/>
          </p:nvSpPr>
          <p:spPr bwMode="auto">
            <a:xfrm>
              <a:off x="-948" y="2474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0" name="Line 342"/>
            <p:cNvSpPr>
              <a:spLocks noChangeShapeType="1"/>
            </p:cNvSpPr>
            <p:nvPr/>
          </p:nvSpPr>
          <p:spPr bwMode="auto">
            <a:xfrm flipH="1">
              <a:off x="-948" y="2474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1" name="Line 343"/>
            <p:cNvSpPr>
              <a:spLocks noChangeShapeType="1"/>
            </p:cNvSpPr>
            <p:nvPr/>
          </p:nvSpPr>
          <p:spPr bwMode="auto">
            <a:xfrm>
              <a:off x="-1040" y="2559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2" name="Line 344"/>
            <p:cNvSpPr>
              <a:spLocks noChangeShapeType="1"/>
            </p:cNvSpPr>
            <p:nvPr/>
          </p:nvSpPr>
          <p:spPr bwMode="auto">
            <a:xfrm flipH="1">
              <a:off x="-1040" y="2559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3" name="Line 345"/>
            <p:cNvSpPr>
              <a:spLocks noChangeShapeType="1"/>
            </p:cNvSpPr>
            <p:nvPr/>
          </p:nvSpPr>
          <p:spPr bwMode="auto">
            <a:xfrm>
              <a:off x="-1127" y="2644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4" name="Line 346"/>
            <p:cNvSpPr>
              <a:spLocks noChangeShapeType="1"/>
            </p:cNvSpPr>
            <p:nvPr/>
          </p:nvSpPr>
          <p:spPr bwMode="auto">
            <a:xfrm flipH="1">
              <a:off x="-1127" y="2644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5" name="Line 347"/>
            <p:cNvSpPr>
              <a:spLocks noChangeShapeType="1"/>
            </p:cNvSpPr>
            <p:nvPr/>
          </p:nvSpPr>
          <p:spPr bwMode="auto">
            <a:xfrm>
              <a:off x="-790" y="2329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6" name="Line 348"/>
            <p:cNvSpPr>
              <a:spLocks noChangeShapeType="1"/>
            </p:cNvSpPr>
            <p:nvPr/>
          </p:nvSpPr>
          <p:spPr bwMode="auto">
            <a:xfrm flipH="1">
              <a:off x="-790" y="2329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7" name="Line 349"/>
            <p:cNvSpPr>
              <a:spLocks noChangeShapeType="1"/>
            </p:cNvSpPr>
            <p:nvPr/>
          </p:nvSpPr>
          <p:spPr bwMode="auto">
            <a:xfrm>
              <a:off x="-862" y="2395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8" name="Line 350"/>
            <p:cNvSpPr>
              <a:spLocks noChangeShapeType="1"/>
            </p:cNvSpPr>
            <p:nvPr/>
          </p:nvSpPr>
          <p:spPr bwMode="auto">
            <a:xfrm flipH="1">
              <a:off x="-862" y="2395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39" name="Line 351"/>
            <p:cNvSpPr>
              <a:spLocks noChangeShapeType="1"/>
            </p:cNvSpPr>
            <p:nvPr/>
          </p:nvSpPr>
          <p:spPr bwMode="auto">
            <a:xfrm>
              <a:off x="-1045" y="2571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0" name="Line 352"/>
            <p:cNvSpPr>
              <a:spLocks noChangeShapeType="1"/>
            </p:cNvSpPr>
            <p:nvPr/>
          </p:nvSpPr>
          <p:spPr bwMode="auto">
            <a:xfrm flipH="1">
              <a:off x="-1045" y="2571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1" name="Line 353"/>
            <p:cNvSpPr>
              <a:spLocks noChangeShapeType="1"/>
            </p:cNvSpPr>
            <p:nvPr/>
          </p:nvSpPr>
          <p:spPr bwMode="auto">
            <a:xfrm>
              <a:off x="-847" y="2383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2" name="Line 354"/>
            <p:cNvSpPr>
              <a:spLocks noChangeShapeType="1"/>
            </p:cNvSpPr>
            <p:nvPr/>
          </p:nvSpPr>
          <p:spPr bwMode="auto">
            <a:xfrm flipH="1">
              <a:off x="-847" y="2383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3" name="Line 355"/>
            <p:cNvSpPr>
              <a:spLocks noChangeShapeType="1"/>
            </p:cNvSpPr>
            <p:nvPr/>
          </p:nvSpPr>
          <p:spPr bwMode="auto">
            <a:xfrm>
              <a:off x="-1152" y="2669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4" name="Line 356"/>
            <p:cNvSpPr>
              <a:spLocks noChangeShapeType="1"/>
            </p:cNvSpPr>
            <p:nvPr/>
          </p:nvSpPr>
          <p:spPr bwMode="auto">
            <a:xfrm flipH="1">
              <a:off x="-1152" y="2669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5" name="Line 357"/>
            <p:cNvSpPr>
              <a:spLocks noChangeShapeType="1"/>
            </p:cNvSpPr>
            <p:nvPr/>
          </p:nvSpPr>
          <p:spPr bwMode="auto">
            <a:xfrm>
              <a:off x="-694" y="2238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6" name="Line 358"/>
            <p:cNvSpPr>
              <a:spLocks noChangeShapeType="1"/>
            </p:cNvSpPr>
            <p:nvPr/>
          </p:nvSpPr>
          <p:spPr bwMode="auto">
            <a:xfrm flipH="1">
              <a:off x="-694" y="2238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7" name="Line 359"/>
            <p:cNvSpPr>
              <a:spLocks noChangeShapeType="1"/>
            </p:cNvSpPr>
            <p:nvPr/>
          </p:nvSpPr>
          <p:spPr bwMode="auto">
            <a:xfrm>
              <a:off x="-984" y="2511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8" name="Line 360"/>
            <p:cNvSpPr>
              <a:spLocks noChangeShapeType="1"/>
            </p:cNvSpPr>
            <p:nvPr/>
          </p:nvSpPr>
          <p:spPr bwMode="auto">
            <a:xfrm flipH="1">
              <a:off x="-984" y="2511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49" name="Line 361"/>
            <p:cNvSpPr>
              <a:spLocks noChangeShapeType="1"/>
            </p:cNvSpPr>
            <p:nvPr/>
          </p:nvSpPr>
          <p:spPr bwMode="auto">
            <a:xfrm>
              <a:off x="-877" y="2414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0" name="Line 362"/>
            <p:cNvSpPr>
              <a:spLocks noChangeShapeType="1"/>
            </p:cNvSpPr>
            <p:nvPr/>
          </p:nvSpPr>
          <p:spPr bwMode="auto">
            <a:xfrm flipH="1">
              <a:off x="-877" y="2414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1" name="Line 363"/>
            <p:cNvSpPr>
              <a:spLocks noChangeShapeType="1"/>
            </p:cNvSpPr>
            <p:nvPr/>
          </p:nvSpPr>
          <p:spPr bwMode="auto">
            <a:xfrm>
              <a:off x="-908" y="2438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2" name="Line 364"/>
            <p:cNvSpPr>
              <a:spLocks noChangeShapeType="1"/>
            </p:cNvSpPr>
            <p:nvPr/>
          </p:nvSpPr>
          <p:spPr bwMode="auto">
            <a:xfrm flipH="1">
              <a:off x="-908" y="2438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3" name="Line 365"/>
            <p:cNvSpPr>
              <a:spLocks noChangeShapeType="1"/>
            </p:cNvSpPr>
            <p:nvPr/>
          </p:nvSpPr>
          <p:spPr bwMode="auto">
            <a:xfrm>
              <a:off x="-1086" y="2608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4" name="Line 366"/>
            <p:cNvSpPr>
              <a:spLocks noChangeShapeType="1"/>
            </p:cNvSpPr>
            <p:nvPr/>
          </p:nvSpPr>
          <p:spPr bwMode="auto">
            <a:xfrm flipH="1">
              <a:off x="-1086" y="2608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5" name="Line 367"/>
            <p:cNvSpPr>
              <a:spLocks noChangeShapeType="1"/>
            </p:cNvSpPr>
            <p:nvPr/>
          </p:nvSpPr>
          <p:spPr bwMode="auto">
            <a:xfrm>
              <a:off x="-831" y="236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6" name="Line 368"/>
            <p:cNvSpPr>
              <a:spLocks noChangeShapeType="1"/>
            </p:cNvSpPr>
            <p:nvPr/>
          </p:nvSpPr>
          <p:spPr bwMode="auto">
            <a:xfrm flipH="1">
              <a:off x="-831" y="236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7" name="Line 369"/>
            <p:cNvSpPr>
              <a:spLocks noChangeShapeType="1"/>
            </p:cNvSpPr>
            <p:nvPr/>
          </p:nvSpPr>
          <p:spPr bwMode="auto">
            <a:xfrm>
              <a:off x="-898" y="2426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8" name="Line 370"/>
            <p:cNvSpPr>
              <a:spLocks noChangeShapeType="1"/>
            </p:cNvSpPr>
            <p:nvPr/>
          </p:nvSpPr>
          <p:spPr bwMode="auto">
            <a:xfrm flipH="1">
              <a:off x="-898" y="2426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59" name="Line 371"/>
            <p:cNvSpPr>
              <a:spLocks noChangeShapeType="1"/>
            </p:cNvSpPr>
            <p:nvPr/>
          </p:nvSpPr>
          <p:spPr bwMode="auto">
            <a:xfrm>
              <a:off x="-1096" y="2614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0" name="Line 372"/>
            <p:cNvSpPr>
              <a:spLocks noChangeShapeType="1"/>
            </p:cNvSpPr>
            <p:nvPr/>
          </p:nvSpPr>
          <p:spPr bwMode="auto">
            <a:xfrm flipH="1">
              <a:off x="-1096" y="2614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1" name="Line 373"/>
            <p:cNvSpPr>
              <a:spLocks noChangeShapeType="1"/>
            </p:cNvSpPr>
            <p:nvPr/>
          </p:nvSpPr>
          <p:spPr bwMode="auto">
            <a:xfrm>
              <a:off x="-954" y="2480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2" name="Line 374"/>
            <p:cNvSpPr>
              <a:spLocks noChangeShapeType="1"/>
            </p:cNvSpPr>
            <p:nvPr/>
          </p:nvSpPr>
          <p:spPr bwMode="auto">
            <a:xfrm flipH="1">
              <a:off x="-954" y="2480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3" name="Line 375"/>
            <p:cNvSpPr>
              <a:spLocks noChangeShapeType="1"/>
            </p:cNvSpPr>
            <p:nvPr/>
          </p:nvSpPr>
          <p:spPr bwMode="auto">
            <a:xfrm>
              <a:off x="-1158" y="2675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4" name="Line 376"/>
            <p:cNvSpPr>
              <a:spLocks noChangeShapeType="1"/>
            </p:cNvSpPr>
            <p:nvPr/>
          </p:nvSpPr>
          <p:spPr bwMode="auto">
            <a:xfrm flipH="1">
              <a:off x="-1158" y="2675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5" name="Line 377"/>
            <p:cNvSpPr>
              <a:spLocks noChangeShapeType="1"/>
            </p:cNvSpPr>
            <p:nvPr/>
          </p:nvSpPr>
          <p:spPr bwMode="auto">
            <a:xfrm>
              <a:off x="-1030" y="2553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6" name="Line 378"/>
            <p:cNvSpPr>
              <a:spLocks noChangeShapeType="1"/>
            </p:cNvSpPr>
            <p:nvPr/>
          </p:nvSpPr>
          <p:spPr bwMode="auto">
            <a:xfrm flipH="1">
              <a:off x="-1030" y="2553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7" name="Line 379"/>
            <p:cNvSpPr>
              <a:spLocks noChangeShapeType="1"/>
            </p:cNvSpPr>
            <p:nvPr/>
          </p:nvSpPr>
          <p:spPr bwMode="auto">
            <a:xfrm>
              <a:off x="-1209" y="2717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8" name="Line 380"/>
            <p:cNvSpPr>
              <a:spLocks noChangeShapeType="1"/>
            </p:cNvSpPr>
            <p:nvPr/>
          </p:nvSpPr>
          <p:spPr bwMode="auto">
            <a:xfrm flipH="1">
              <a:off x="-1209" y="2717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69" name="Line 381"/>
            <p:cNvSpPr>
              <a:spLocks noChangeShapeType="1"/>
            </p:cNvSpPr>
            <p:nvPr/>
          </p:nvSpPr>
          <p:spPr bwMode="auto">
            <a:xfrm>
              <a:off x="-1076" y="2596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0" name="Line 382"/>
            <p:cNvSpPr>
              <a:spLocks noChangeShapeType="1"/>
            </p:cNvSpPr>
            <p:nvPr/>
          </p:nvSpPr>
          <p:spPr bwMode="auto">
            <a:xfrm flipH="1">
              <a:off x="-1076" y="2596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1" name="Line 383"/>
            <p:cNvSpPr>
              <a:spLocks noChangeShapeType="1"/>
            </p:cNvSpPr>
            <p:nvPr/>
          </p:nvSpPr>
          <p:spPr bwMode="auto">
            <a:xfrm>
              <a:off x="-1015" y="2541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2" name="Line 384"/>
            <p:cNvSpPr>
              <a:spLocks noChangeShapeType="1"/>
            </p:cNvSpPr>
            <p:nvPr/>
          </p:nvSpPr>
          <p:spPr bwMode="auto">
            <a:xfrm flipH="1">
              <a:off x="-1015" y="2541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3" name="Line 385"/>
            <p:cNvSpPr>
              <a:spLocks noChangeShapeType="1"/>
            </p:cNvSpPr>
            <p:nvPr/>
          </p:nvSpPr>
          <p:spPr bwMode="auto">
            <a:xfrm>
              <a:off x="-831" y="236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4" name="Line 386"/>
            <p:cNvSpPr>
              <a:spLocks noChangeShapeType="1"/>
            </p:cNvSpPr>
            <p:nvPr/>
          </p:nvSpPr>
          <p:spPr bwMode="auto">
            <a:xfrm flipH="1">
              <a:off x="-831" y="236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5" name="Line 387"/>
            <p:cNvSpPr>
              <a:spLocks noChangeShapeType="1"/>
            </p:cNvSpPr>
            <p:nvPr/>
          </p:nvSpPr>
          <p:spPr bwMode="auto">
            <a:xfrm>
              <a:off x="-1010" y="2535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6" name="Line 388"/>
            <p:cNvSpPr>
              <a:spLocks noChangeShapeType="1"/>
            </p:cNvSpPr>
            <p:nvPr/>
          </p:nvSpPr>
          <p:spPr bwMode="auto">
            <a:xfrm flipH="1">
              <a:off x="-1010" y="2535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7" name="Line 389"/>
            <p:cNvSpPr>
              <a:spLocks noChangeShapeType="1"/>
            </p:cNvSpPr>
            <p:nvPr/>
          </p:nvSpPr>
          <p:spPr bwMode="auto">
            <a:xfrm>
              <a:off x="-1101" y="262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8" name="Line 390"/>
            <p:cNvSpPr>
              <a:spLocks noChangeShapeType="1"/>
            </p:cNvSpPr>
            <p:nvPr/>
          </p:nvSpPr>
          <p:spPr bwMode="auto">
            <a:xfrm flipH="1">
              <a:off x="-1101" y="262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79" name="Line 391"/>
            <p:cNvSpPr>
              <a:spLocks noChangeShapeType="1"/>
            </p:cNvSpPr>
            <p:nvPr/>
          </p:nvSpPr>
          <p:spPr bwMode="auto">
            <a:xfrm>
              <a:off x="-989" y="2517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0" name="Line 392"/>
            <p:cNvSpPr>
              <a:spLocks noChangeShapeType="1"/>
            </p:cNvSpPr>
            <p:nvPr/>
          </p:nvSpPr>
          <p:spPr bwMode="auto">
            <a:xfrm flipH="1">
              <a:off x="-989" y="2517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1" name="Line 393"/>
            <p:cNvSpPr>
              <a:spLocks noChangeShapeType="1"/>
            </p:cNvSpPr>
            <p:nvPr/>
          </p:nvSpPr>
          <p:spPr bwMode="auto">
            <a:xfrm>
              <a:off x="-1152" y="2669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2" name="Line 394"/>
            <p:cNvSpPr>
              <a:spLocks noChangeShapeType="1"/>
            </p:cNvSpPr>
            <p:nvPr/>
          </p:nvSpPr>
          <p:spPr bwMode="auto">
            <a:xfrm flipH="1">
              <a:off x="-1152" y="2669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3" name="Line 395"/>
            <p:cNvSpPr>
              <a:spLocks noChangeShapeType="1"/>
            </p:cNvSpPr>
            <p:nvPr/>
          </p:nvSpPr>
          <p:spPr bwMode="auto">
            <a:xfrm>
              <a:off x="-1081" y="2602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4" name="Line 396"/>
            <p:cNvSpPr>
              <a:spLocks noChangeShapeType="1"/>
            </p:cNvSpPr>
            <p:nvPr/>
          </p:nvSpPr>
          <p:spPr bwMode="auto">
            <a:xfrm flipH="1">
              <a:off x="-1081" y="2602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5" name="Line 397"/>
            <p:cNvSpPr>
              <a:spLocks noChangeShapeType="1"/>
            </p:cNvSpPr>
            <p:nvPr/>
          </p:nvSpPr>
          <p:spPr bwMode="auto">
            <a:xfrm>
              <a:off x="-760" y="2304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6" name="Line 398"/>
            <p:cNvSpPr>
              <a:spLocks noChangeShapeType="1"/>
            </p:cNvSpPr>
            <p:nvPr/>
          </p:nvSpPr>
          <p:spPr bwMode="auto">
            <a:xfrm flipH="1">
              <a:off x="-760" y="2304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7" name="Line 399"/>
            <p:cNvSpPr>
              <a:spLocks noChangeShapeType="1"/>
            </p:cNvSpPr>
            <p:nvPr/>
          </p:nvSpPr>
          <p:spPr bwMode="auto">
            <a:xfrm>
              <a:off x="-969" y="249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8" name="Line 400"/>
            <p:cNvSpPr>
              <a:spLocks noChangeShapeType="1"/>
            </p:cNvSpPr>
            <p:nvPr/>
          </p:nvSpPr>
          <p:spPr bwMode="auto">
            <a:xfrm flipH="1">
              <a:off x="-969" y="249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89" name="Line 401"/>
            <p:cNvSpPr>
              <a:spLocks noChangeShapeType="1"/>
            </p:cNvSpPr>
            <p:nvPr/>
          </p:nvSpPr>
          <p:spPr bwMode="auto">
            <a:xfrm>
              <a:off x="-1101" y="262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0" name="Line 402"/>
            <p:cNvSpPr>
              <a:spLocks noChangeShapeType="1"/>
            </p:cNvSpPr>
            <p:nvPr/>
          </p:nvSpPr>
          <p:spPr bwMode="auto">
            <a:xfrm flipH="1">
              <a:off x="-1101" y="262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1" name="Line 403"/>
            <p:cNvSpPr>
              <a:spLocks noChangeShapeType="1"/>
            </p:cNvSpPr>
            <p:nvPr/>
          </p:nvSpPr>
          <p:spPr bwMode="auto">
            <a:xfrm>
              <a:off x="-999" y="2529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2" name="Line 404"/>
            <p:cNvSpPr>
              <a:spLocks noChangeShapeType="1"/>
            </p:cNvSpPr>
            <p:nvPr/>
          </p:nvSpPr>
          <p:spPr bwMode="auto">
            <a:xfrm flipH="1">
              <a:off x="-999" y="2529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3" name="Line 405"/>
            <p:cNvSpPr>
              <a:spLocks noChangeShapeType="1"/>
            </p:cNvSpPr>
            <p:nvPr/>
          </p:nvSpPr>
          <p:spPr bwMode="auto">
            <a:xfrm>
              <a:off x="-1081" y="2602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4" name="Line 406"/>
            <p:cNvSpPr>
              <a:spLocks noChangeShapeType="1"/>
            </p:cNvSpPr>
            <p:nvPr/>
          </p:nvSpPr>
          <p:spPr bwMode="auto">
            <a:xfrm flipH="1">
              <a:off x="-1081" y="2602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5" name="Line 407"/>
            <p:cNvSpPr>
              <a:spLocks noChangeShapeType="1"/>
            </p:cNvSpPr>
            <p:nvPr/>
          </p:nvSpPr>
          <p:spPr bwMode="auto">
            <a:xfrm>
              <a:off x="-1086" y="2608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6" name="Line 408"/>
            <p:cNvSpPr>
              <a:spLocks noChangeShapeType="1"/>
            </p:cNvSpPr>
            <p:nvPr/>
          </p:nvSpPr>
          <p:spPr bwMode="auto">
            <a:xfrm flipH="1">
              <a:off x="-1086" y="2608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7" name="Line 409"/>
            <p:cNvSpPr>
              <a:spLocks noChangeShapeType="1"/>
            </p:cNvSpPr>
            <p:nvPr/>
          </p:nvSpPr>
          <p:spPr bwMode="auto">
            <a:xfrm>
              <a:off x="-1020" y="2541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8" name="Line 410"/>
            <p:cNvSpPr>
              <a:spLocks noChangeShapeType="1"/>
            </p:cNvSpPr>
            <p:nvPr/>
          </p:nvSpPr>
          <p:spPr bwMode="auto">
            <a:xfrm flipH="1">
              <a:off x="-1020" y="2541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299" name="Line 411"/>
            <p:cNvSpPr>
              <a:spLocks noChangeShapeType="1"/>
            </p:cNvSpPr>
            <p:nvPr/>
          </p:nvSpPr>
          <p:spPr bwMode="auto">
            <a:xfrm>
              <a:off x="-1050" y="2571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0" name="Line 412"/>
            <p:cNvSpPr>
              <a:spLocks noChangeShapeType="1"/>
            </p:cNvSpPr>
            <p:nvPr/>
          </p:nvSpPr>
          <p:spPr bwMode="auto">
            <a:xfrm flipH="1">
              <a:off x="-1050" y="2571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1" name="Line 413"/>
            <p:cNvSpPr>
              <a:spLocks noChangeShapeType="1"/>
            </p:cNvSpPr>
            <p:nvPr/>
          </p:nvSpPr>
          <p:spPr bwMode="auto">
            <a:xfrm>
              <a:off x="-964" y="2493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2" name="Line 414"/>
            <p:cNvSpPr>
              <a:spLocks noChangeShapeType="1"/>
            </p:cNvSpPr>
            <p:nvPr/>
          </p:nvSpPr>
          <p:spPr bwMode="auto">
            <a:xfrm flipH="1">
              <a:off x="-964" y="2493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3" name="Line 415"/>
            <p:cNvSpPr>
              <a:spLocks noChangeShapeType="1"/>
            </p:cNvSpPr>
            <p:nvPr/>
          </p:nvSpPr>
          <p:spPr bwMode="auto">
            <a:xfrm>
              <a:off x="-760" y="2298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4" name="Line 416"/>
            <p:cNvSpPr>
              <a:spLocks noChangeShapeType="1"/>
            </p:cNvSpPr>
            <p:nvPr/>
          </p:nvSpPr>
          <p:spPr bwMode="auto">
            <a:xfrm flipH="1">
              <a:off x="-760" y="2298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5" name="Line 417"/>
            <p:cNvSpPr>
              <a:spLocks noChangeShapeType="1"/>
            </p:cNvSpPr>
            <p:nvPr/>
          </p:nvSpPr>
          <p:spPr bwMode="auto">
            <a:xfrm>
              <a:off x="-1030" y="2553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6" name="Line 418"/>
            <p:cNvSpPr>
              <a:spLocks noChangeShapeType="1"/>
            </p:cNvSpPr>
            <p:nvPr/>
          </p:nvSpPr>
          <p:spPr bwMode="auto">
            <a:xfrm flipH="1">
              <a:off x="-1030" y="2553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7" name="Line 419"/>
            <p:cNvSpPr>
              <a:spLocks noChangeShapeType="1"/>
            </p:cNvSpPr>
            <p:nvPr/>
          </p:nvSpPr>
          <p:spPr bwMode="auto">
            <a:xfrm>
              <a:off x="-1035" y="2559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8" name="Line 420"/>
            <p:cNvSpPr>
              <a:spLocks noChangeShapeType="1"/>
            </p:cNvSpPr>
            <p:nvPr/>
          </p:nvSpPr>
          <p:spPr bwMode="auto">
            <a:xfrm flipH="1">
              <a:off x="-1035" y="2559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09" name="Line 421"/>
            <p:cNvSpPr>
              <a:spLocks noChangeShapeType="1"/>
            </p:cNvSpPr>
            <p:nvPr/>
          </p:nvSpPr>
          <p:spPr bwMode="auto">
            <a:xfrm>
              <a:off x="-862" y="2395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0" name="Line 422"/>
            <p:cNvSpPr>
              <a:spLocks noChangeShapeType="1"/>
            </p:cNvSpPr>
            <p:nvPr/>
          </p:nvSpPr>
          <p:spPr bwMode="auto">
            <a:xfrm flipH="1">
              <a:off x="-862" y="2395"/>
              <a:ext cx="21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1" name="Line 423"/>
            <p:cNvSpPr>
              <a:spLocks noChangeShapeType="1"/>
            </p:cNvSpPr>
            <p:nvPr/>
          </p:nvSpPr>
          <p:spPr bwMode="auto">
            <a:xfrm>
              <a:off x="-867" y="2402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2" name="Line 424"/>
            <p:cNvSpPr>
              <a:spLocks noChangeShapeType="1"/>
            </p:cNvSpPr>
            <p:nvPr/>
          </p:nvSpPr>
          <p:spPr bwMode="auto">
            <a:xfrm flipH="1">
              <a:off x="-867" y="2402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3" name="Line 425"/>
            <p:cNvSpPr>
              <a:spLocks noChangeShapeType="1"/>
            </p:cNvSpPr>
            <p:nvPr/>
          </p:nvSpPr>
          <p:spPr bwMode="auto">
            <a:xfrm>
              <a:off x="-903" y="2432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4" name="Line 426"/>
            <p:cNvSpPr>
              <a:spLocks noChangeShapeType="1"/>
            </p:cNvSpPr>
            <p:nvPr/>
          </p:nvSpPr>
          <p:spPr bwMode="auto">
            <a:xfrm flipH="1">
              <a:off x="-903" y="2432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5" name="Line 427"/>
            <p:cNvSpPr>
              <a:spLocks noChangeShapeType="1"/>
            </p:cNvSpPr>
            <p:nvPr/>
          </p:nvSpPr>
          <p:spPr bwMode="auto">
            <a:xfrm>
              <a:off x="-979" y="2511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6" name="Line 428"/>
            <p:cNvSpPr>
              <a:spLocks noChangeShapeType="1"/>
            </p:cNvSpPr>
            <p:nvPr/>
          </p:nvSpPr>
          <p:spPr bwMode="auto">
            <a:xfrm flipH="1">
              <a:off x="-979" y="2511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7" name="Line 429"/>
            <p:cNvSpPr>
              <a:spLocks noChangeShapeType="1"/>
            </p:cNvSpPr>
            <p:nvPr/>
          </p:nvSpPr>
          <p:spPr bwMode="auto">
            <a:xfrm>
              <a:off x="-1147" y="2662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8" name="Line 430"/>
            <p:cNvSpPr>
              <a:spLocks noChangeShapeType="1"/>
            </p:cNvSpPr>
            <p:nvPr/>
          </p:nvSpPr>
          <p:spPr bwMode="auto">
            <a:xfrm flipH="1">
              <a:off x="-1147" y="2662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19" name="Line 431"/>
            <p:cNvSpPr>
              <a:spLocks noChangeShapeType="1"/>
            </p:cNvSpPr>
            <p:nvPr/>
          </p:nvSpPr>
          <p:spPr bwMode="auto">
            <a:xfrm>
              <a:off x="-887" y="242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0" name="Line 432"/>
            <p:cNvSpPr>
              <a:spLocks noChangeShapeType="1"/>
            </p:cNvSpPr>
            <p:nvPr/>
          </p:nvSpPr>
          <p:spPr bwMode="auto">
            <a:xfrm flipH="1">
              <a:off x="-887" y="242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1" name="Line 433"/>
            <p:cNvSpPr>
              <a:spLocks noChangeShapeType="1"/>
            </p:cNvSpPr>
            <p:nvPr/>
          </p:nvSpPr>
          <p:spPr bwMode="auto">
            <a:xfrm>
              <a:off x="-1025" y="2547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2" name="Line 434"/>
            <p:cNvSpPr>
              <a:spLocks noChangeShapeType="1"/>
            </p:cNvSpPr>
            <p:nvPr/>
          </p:nvSpPr>
          <p:spPr bwMode="auto">
            <a:xfrm flipH="1">
              <a:off x="-1025" y="2547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3" name="Line 435"/>
            <p:cNvSpPr>
              <a:spLocks noChangeShapeType="1"/>
            </p:cNvSpPr>
            <p:nvPr/>
          </p:nvSpPr>
          <p:spPr bwMode="auto">
            <a:xfrm>
              <a:off x="-964" y="2493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4" name="Line 436"/>
            <p:cNvSpPr>
              <a:spLocks noChangeShapeType="1"/>
            </p:cNvSpPr>
            <p:nvPr/>
          </p:nvSpPr>
          <p:spPr bwMode="auto">
            <a:xfrm flipH="1">
              <a:off x="-964" y="2493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5" name="Line 437"/>
            <p:cNvSpPr>
              <a:spLocks noChangeShapeType="1"/>
            </p:cNvSpPr>
            <p:nvPr/>
          </p:nvSpPr>
          <p:spPr bwMode="auto">
            <a:xfrm>
              <a:off x="-1056" y="2578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6" name="Line 438"/>
            <p:cNvSpPr>
              <a:spLocks noChangeShapeType="1"/>
            </p:cNvSpPr>
            <p:nvPr/>
          </p:nvSpPr>
          <p:spPr bwMode="auto">
            <a:xfrm flipH="1">
              <a:off x="-1056" y="2578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7" name="Line 439"/>
            <p:cNvSpPr>
              <a:spLocks noChangeShapeType="1"/>
            </p:cNvSpPr>
            <p:nvPr/>
          </p:nvSpPr>
          <p:spPr bwMode="auto">
            <a:xfrm>
              <a:off x="-923" y="245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8" name="Line 440"/>
            <p:cNvSpPr>
              <a:spLocks noChangeShapeType="1"/>
            </p:cNvSpPr>
            <p:nvPr/>
          </p:nvSpPr>
          <p:spPr bwMode="auto">
            <a:xfrm flipH="1">
              <a:off x="-923" y="2450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29" name="Line 441"/>
            <p:cNvSpPr>
              <a:spLocks noChangeShapeType="1"/>
            </p:cNvSpPr>
            <p:nvPr/>
          </p:nvSpPr>
          <p:spPr bwMode="auto">
            <a:xfrm>
              <a:off x="-1025" y="2547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0" name="Line 442"/>
            <p:cNvSpPr>
              <a:spLocks noChangeShapeType="1"/>
            </p:cNvSpPr>
            <p:nvPr/>
          </p:nvSpPr>
          <p:spPr bwMode="auto">
            <a:xfrm flipH="1">
              <a:off x="-1025" y="2547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1" name="Line 443"/>
            <p:cNvSpPr>
              <a:spLocks noChangeShapeType="1"/>
            </p:cNvSpPr>
            <p:nvPr/>
          </p:nvSpPr>
          <p:spPr bwMode="auto">
            <a:xfrm>
              <a:off x="-1066" y="2590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2" name="Line 444"/>
            <p:cNvSpPr>
              <a:spLocks noChangeShapeType="1"/>
            </p:cNvSpPr>
            <p:nvPr/>
          </p:nvSpPr>
          <p:spPr bwMode="auto">
            <a:xfrm flipH="1">
              <a:off x="-1066" y="2590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3" name="Line 445"/>
            <p:cNvSpPr>
              <a:spLocks noChangeShapeType="1"/>
            </p:cNvSpPr>
            <p:nvPr/>
          </p:nvSpPr>
          <p:spPr bwMode="auto">
            <a:xfrm>
              <a:off x="-1188" y="270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4" name="Line 446"/>
            <p:cNvSpPr>
              <a:spLocks noChangeShapeType="1"/>
            </p:cNvSpPr>
            <p:nvPr/>
          </p:nvSpPr>
          <p:spPr bwMode="auto">
            <a:xfrm flipH="1">
              <a:off x="-1188" y="2705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5" name="Line 447"/>
            <p:cNvSpPr>
              <a:spLocks noChangeShapeType="1"/>
            </p:cNvSpPr>
            <p:nvPr/>
          </p:nvSpPr>
          <p:spPr bwMode="auto">
            <a:xfrm>
              <a:off x="-1137" y="2656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6" name="Line 448"/>
            <p:cNvSpPr>
              <a:spLocks noChangeShapeType="1"/>
            </p:cNvSpPr>
            <p:nvPr/>
          </p:nvSpPr>
          <p:spPr bwMode="auto">
            <a:xfrm flipH="1">
              <a:off x="-1137" y="2656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7" name="Line 449"/>
            <p:cNvSpPr>
              <a:spLocks noChangeShapeType="1"/>
            </p:cNvSpPr>
            <p:nvPr/>
          </p:nvSpPr>
          <p:spPr bwMode="auto">
            <a:xfrm>
              <a:off x="-734" y="2274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8" name="Line 450"/>
            <p:cNvSpPr>
              <a:spLocks noChangeShapeType="1"/>
            </p:cNvSpPr>
            <p:nvPr/>
          </p:nvSpPr>
          <p:spPr bwMode="auto">
            <a:xfrm flipH="1">
              <a:off x="-734" y="2274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39" name="Line 451"/>
            <p:cNvSpPr>
              <a:spLocks noChangeShapeType="1"/>
            </p:cNvSpPr>
            <p:nvPr/>
          </p:nvSpPr>
          <p:spPr bwMode="auto">
            <a:xfrm>
              <a:off x="-683" y="2232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40" name="Line 452"/>
            <p:cNvSpPr>
              <a:spLocks noChangeShapeType="1"/>
            </p:cNvSpPr>
            <p:nvPr/>
          </p:nvSpPr>
          <p:spPr bwMode="auto">
            <a:xfrm flipH="1">
              <a:off x="-683" y="2232"/>
              <a:ext cx="2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41" name="Line 453"/>
            <p:cNvSpPr>
              <a:spLocks noChangeShapeType="1"/>
            </p:cNvSpPr>
            <p:nvPr/>
          </p:nvSpPr>
          <p:spPr bwMode="auto">
            <a:xfrm>
              <a:off x="-1132" y="2650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42" name="Line 454"/>
            <p:cNvSpPr>
              <a:spLocks noChangeShapeType="1"/>
            </p:cNvSpPr>
            <p:nvPr/>
          </p:nvSpPr>
          <p:spPr bwMode="auto">
            <a:xfrm flipH="1">
              <a:off x="-1132" y="2650"/>
              <a:ext cx="20" cy="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43" name="Line 455"/>
            <p:cNvSpPr>
              <a:spLocks noChangeShapeType="1"/>
            </p:cNvSpPr>
            <p:nvPr/>
          </p:nvSpPr>
          <p:spPr bwMode="auto">
            <a:xfrm>
              <a:off x="-1005" y="252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344" name="Line 456"/>
            <p:cNvSpPr>
              <a:spLocks noChangeShapeType="1"/>
            </p:cNvSpPr>
            <p:nvPr/>
          </p:nvSpPr>
          <p:spPr bwMode="auto">
            <a:xfrm flipH="1">
              <a:off x="-1005" y="2529"/>
              <a:ext cx="21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5689" name="Rectangle 777"/>
          <p:cNvSpPr>
            <a:spLocks noChangeArrowheads="1"/>
          </p:cNvSpPr>
          <p:nvPr/>
        </p:nvSpPr>
        <p:spPr bwMode="auto">
          <a:xfrm>
            <a:off x="6416675" y="3905250"/>
            <a:ext cx="2363788" cy="22145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0" name="Rectangle 778"/>
          <p:cNvSpPr>
            <a:spLocks noChangeArrowheads="1"/>
          </p:cNvSpPr>
          <p:nvPr/>
        </p:nvSpPr>
        <p:spPr bwMode="auto">
          <a:xfrm>
            <a:off x="6416675" y="3905250"/>
            <a:ext cx="2363788" cy="2214563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1" name="Line 779"/>
          <p:cNvSpPr>
            <a:spLocks noChangeShapeType="1"/>
          </p:cNvSpPr>
          <p:nvPr/>
        </p:nvSpPr>
        <p:spPr bwMode="auto">
          <a:xfrm>
            <a:off x="6416675" y="3905250"/>
            <a:ext cx="23637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2" name="Line 780"/>
          <p:cNvSpPr>
            <a:spLocks noChangeShapeType="1"/>
          </p:cNvSpPr>
          <p:nvPr/>
        </p:nvSpPr>
        <p:spPr bwMode="auto">
          <a:xfrm>
            <a:off x="6416675" y="6119813"/>
            <a:ext cx="23637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3" name="Line 781"/>
          <p:cNvSpPr>
            <a:spLocks noChangeShapeType="1"/>
          </p:cNvSpPr>
          <p:nvPr/>
        </p:nvSpPr>
        <p:spPr bwMode="auto">
          <a:xfrm flipV="1">
            <a:off x="8780463" y="3905250"/>
            <a:ext cx="1587" cy="221456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4" name="Line 782"/>
          <p:cNvSpPr>
            <a:spLocks noChangeShapeType="1"/>
          </p:cNvSpPr>
          <p:nvPr/>
        </p:nvSpPr>
        <p:spPr bwMode="auto">
          <a:xfrm flipV="1">
            <a:off x="6416675" y="3905250"/>
            <a:ext cx="1588" cy="221456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5" name="Line 783"/>
          <p:cNvSpPr>
            <a:spLocks noChangeShapeType="1"/>
          </p:cNvSpPr>
          <p:nvPr/>
        </p:nvSpPr>
        <p:spPr bwMode="auto">
          <a:xfrm>
            <a:off x="6416675" y="6119813"/>
            <a:ext cx="23637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6" name="Line 784"/>
          <p:cNvSpPr>
            <a:spLocks noChangeShapeType="1"/>
          </p:cNvSpPr>
          <p:nvPr/>
        </p:nvSpPr>
        <p:spPr bwMode="auto">
          <a:xfrm flipV="1">
            <a:off x="6416675" y="3905250"/>
            <a:ext cx="1588" cy="221456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7" name="Line 785"/>
          <p:cNvSpPr>
            <a:spLocks noChangeShapeType="1"/>
          </p:cNvSpPr>
          <p:nvPr/>
        </p:nvSpPr>
        <p:spPr bwMode="auto">
          <a:xfrm>
            <a:off x="6416675" y="3905250"/>
            <a:ext cx="23637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8" name="Line 786"/>
          <p:cNvSpPr>
            <a:spLocks noChangeShapeType="1"/>
          </p:cNvSpPr>
          <p:nvPr/>
        </p:nvSpPr>
        <p:spPr bwMode="auto">
          <a:xfrm>
            <a:off x="6416675" y="6119813"/>
            <a:ext cx="23637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699" name="Line 787"/>
          <p:cNvSpPr>
            <a:spLocks noChangeShapeType="1"/>
          </p:cNvSpPr>
          <p:nvPr/>
        </p:nvSpPr>
        <p:spPr bwMode="auto">
          <a:xfrm flipV="1">
            <a:off x="8780463" y="3905250"/>
            <a:ext cx="1587" cy="221456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00" name="Line 788"/>
          <p:cNvSpPr>
            <a:spLocks noChangeShapeType="1"/>
          </p:cNvSpPr>
          <p:nvPr/>
        </p:nvSpPr>
        <p:spPr bwMode="auto">
          <a:xfrm flipV="1">
            <a:off x="6416675" y="3905250"/>
            <a:ext cx="1588" cy="2214563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02" name="Rectangle 790"/>
          <p:cNvSpPr>
            <a:spLocks noChangeArrowheads="1"/>
          </p:cNvSpPr>
          <p:nvPr/>
        </p:nvSpPr>
        <p:spPr bwMode="auto">
          <a:xfrm>
            <a:off x="6451600" y="6119813"/>
            <a:ext cx="47625" cy="1587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03" name="Rectangle 791"/>
          <p:cNvSpPr>
            <a:spLocks noChangeArrowheads="1"/>
          </p:cNvSpPr>
          <p:nvPr/>
        </p:nvSpPr>
        <p:spPr bwMode="auto">
          <a:xfrm>
            <a:off x="6902450" y="5484813"/>
            <a:ext cx="55563" cy="6350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04" name="Rectangle 792"/>
          <p:cNvSpPr>
            <a:spLocks noChangeArrowheads="1"/>
          </p:cNvSpPr>
          <p:nvPr/>
        </p:nvSpPr>
        <p:spPr bwMode="auto">
          <a:xfrm>
            <a:off x="6902450" y="5484813"/>
            <a:ext cx="55563" cy="635000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05" name="Rectangle 793"/>
          <p:cNvSpPr>
            <a:spLocks noChangeArrowheads="1"/>
          </p:cNvSpPr>
          <p:nvPr/>
        </p:nvSpPr>
        <p:spPr bwMode="auto">
          <a:xfrm>
            <a:off x="7088188" y="4916488"/>
            <a:ext cx="49212" cy="120332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06" name="Rectangle 794"/>
          <p:cNvSpPr>
            <a:spLocks noChangeArrowheads="1"/>
          </p:cNvSpPr>
          <p:nvPr/>
        </p:nvSpPr>
        <p:spPr bwMode="auto">
          <a:xfrm>
            <a:off x="7088188" y="4916488"/>
            <a:ext cx="49212" cy="1203325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07" name="Rectangle 795"/>
          <p:cNvSpPr>
            <a:spLocks noChangeArrowheads="1"/>
          </p:cNvSpPr>
          <p:nvPr/>
        </p:nvSpPr>
        <p:spPr bwMode="auto">
          <a:xfrm>
            <a:off x="7265988" y="4154488"/>
            <a:ext cx="57150" cy="196532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08" name="Rectangle 796"/>
          <p:cNvSpPr>
            <a:spLocks noChangeArrowheads="1"/>
          </p:cNvSpPr>
          <p:nvPr/>
        </p:nvSpPr>
        <p:spPr bwMode="auto">
          <a:xfrm>
            <a:off x="7265988" y="4154488"/>
            <a:ext cx="57150" cy="1965325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09" name="Rectangle 797"/>
          <p:cNvSpPr>
            <a:spLocks noChangeArrowheads="1"/>
          </p:cNvSpPr>
          <p:nvPr/>
        </p:nvSpPr>
        <p:spPr bwMode="auto">
          <a:xfrm>
            <a:off x="7451725" y="4348163"/>
            <a:ext cx="49213" cy="17716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0" name="Rectangle 798"/>
          <p:cNvSpPr>
            <a:spLocks noChangeArrowheads="1"/>
          </p:cNvSpPr>
          <p:nvPr/>
        </p:nvSpPr>
        <p:spPr bwMode="auto">
          <a:xfrm>
            <a:off x="7451725" y="4348163"/>
            <a:ext cx="49213" cy="1771650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1" name="Rectangle 799"/>
          <p:cNvSpPr>
            <a:spLocks noChangeArrowheads="1"/>
          </p:cNvSpPr>
          <p:nvPr/>
        </p:nvSpPr>
        <p:spPr bwMode="auto">
          <a:xfrm>
            <a:off x="7631113" y="5541963"/>
            <a:ext cx="55562" cy="5778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2" name="Rectangle 800"/>
          <p:cNvSpPr>
            <a:spLocks noChangeArrowheads="1"/>
          </p:cNvSpPr>
          <p:nvPr/>
        </p:nvSpPr>
        <p:spPr bwMode="auto">
          <a:xfrm>
            <a:off x="7631113" y="5541963"/>
            <a:ext cx="55562" cy="577850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3" name="Rectangle 801"/>
          <p:cNvSpPr>
            <a:spLocks noChangeArrowheads="1"/>
          </p:cNvSpPr>
          <p:nvPr/>
        </p:nvSpPr>
        <p:spPr bwMode="auto">
          <a:xfrm>
            <a:off x="7816850" y="5927725"/>
            <a:ext cx="49213" cy="192088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4" name="Rectangle 802"/>
          <p:cNvSpPr>
            <a:spLocks noChangeArrowheads="1"/>
          </p:cNvSpPr>
          <p:nvPr/>
        </p:nvSpPr>
        <p:spPr bwMode="auto">
          <a:xfrm>
            <a:off x="7816850" y="5927725"/>
            <a:ext cx="49213" cy="192088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6" name="Rectangle 804"/>
          <p:cNvSpPr>
            <a:spLocks noChangeArrowheads="1"/>
          </p:cNvSpPr>
          <p:nvPr/>
        </p:nvSpPr>
        <p:spPr bwMode="auto">
          <a:xfrm>
            <a:off x="7994650" y="6119813"/>
            <a:ext cx="57150" cy="1587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18" name="Rectangle 806"/>
          <p:cNvSpPr>
            <a:spLocks noChangeArrowheads="1"/>
          </p:cNvSpPr>
          <p:nvPr/>
        </p:nvSpPr>
        <p:spPr bwMode="auto">
          <a:xfrm>
            <a:off x="8180388" y="6119813"/>
            <a:ext cx="49212" cy="1587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0" name="Rectangle 808"/>
          <p:cNvSpPr>
            <a:spLocks noChangeArrowheads="1"/>
          </p:cNvSpPr>
          <p:nvPr/>
        </p:nvSpPr>
        <p:spPr bwMode="auto">
          <a:xfrm>
            <a:off x="8359775" y="6119813"/>
            <a:ext cx="55563" cy="1587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2" name="Rectangle 810"/>
          <p:cNvSpPr>
            <a:spLocks noChangeArrowheads="1"/>
          </p:cNvSpPr>
          <p:nvPr/>
        </p:nvSpPr>
        <p:spPr bwMode="auto">
          <a:xfrm>
            <a:off x="6499225" y="6119813"/>
            <a:ext cx="57150" cy="1587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4" name="Rectangle 812"/>
          <p:cNvSpPr>
            <a:spLocks noChangeArrowheads="1"/>
          </p:cNvSpPr>
          <p:nvPr/>
        </p:nvSpPr>
        <p:spPr bwMode="auto">
          <a:xfrm>
            <a:off x="6958013" y="6119813"/>
            <a:ext cx="49212" cy="1587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6" name="Rectangle 814"/>
          <p:cNvSpPr>
            <a:spLocks noChangeArrowheads="1"/>
          </p:cNvSpPr>
          <p:nvPr/>
        </p:nvSpPr>
        <p:spPr bwMode="auto">
          <a:xfrm>
            <a:off x="7137400" y="6119813"/>
            <a:ext cx="55563" cy="1587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7" name="Rectangle 815"/>
          <p:cNvSpPr>
            <a:spLocks noChangeArrowheads="1"/>
          </p:cNvSpPr>
          <p:nvPr/>
        </p:nvSpPr>
        <p:spPr bwMode="auto">
          <a:xfrm>
            <a:off x="7323138" y="5927725"/>
            <a:ext cx="47625" cy="1920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8" name="Rectangle 816"/>
          <p:cNvSpPr>
            <a:spLocks noChangeArrowheads="1"/>
          </p:cNvSpPr>
          <p:nvPr/>
        </p:nvSpPr>
        <p:spPr bwMode="auto">
          <a:xfrm>
            <a:off x="7323138" y="5927725"/>
            <a:ext cx="47625" cy="192088"/>
          </a:xfrm>
          <a:prstGeom prst="rect">
            <a:avLst/>
          </a:prstGeom>
          <a:noFill/>
          <a:ln w="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29" name="Rectangle 817"/>
          <p:cNvSpPr>
            <a:spLocks noChangeArrowheads="1"/>
          </p:cNvSpPr>
          <p:nvPr/>
        </p:nvSpPr>
        <p:spPr bwMode="auto">
          <a:xfrm>
            <a:off x="7500938" y="5291138"/>
            <a:ext cx="57150" cy="8286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0" name="Rectangle 818"/>
          <p:cNvSpPr>
            <a:spLocks noChangeArrowheads="1"/>
          </p:cNvSpPr>
          <p:nvPr/>
        </p:nvSpPr>
        <p:spPr bwMode="auto">
          <a:xfrm>
            <a:off x="7500938" y="5291138"/>
            <a:ext cx="57150" cy="828675"/>
          </a:xfrm>
          <a:prstGeom prst="rect">
            <a:avLst/>
          </a:prstGeom>
          <a:noFill/>
          <a:ln w="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1" name="Rectangle 819"/>
          <p:cNvSpPr>
            <a:spLocks noChangeArrowheads="1"/>
          </p:cNvSpPr>
          <p:nvPr/>
        </p:nvSpPr>
        <p:spPr bwMode="auto">
          <a:xfrm>
            <a:off x="7686675" y="4213225"/>
            <a:ext cx="49213" cy="19065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2" name="Rectangle 820"/>
          <p:cNvSpPr>
            <a:spLocks noChangeArrowheads="1"/>
          </p:cNvSpPr>
          <p:nvPr/>
        </p:nvSpPr>
        <p:spPr bwMode="auto">
          <a:xfrm>
            <a:off x="7686675" y="4213225"/>
            <a:ext cx="49213" cy="1906588"/>
          </a:xfrm>
          <a:prstGeom prst="rect">
            <a:avLst/>
          </a:prstGeom>
          <a:noFill/>
          <a:ln w="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3" name="Rectangle 821"/>
          <p:cNvSpPr>
            <a:spLocks noChangeArrowheads="1"/>
          </p:cNvSpPr>
          <p:nvPr/>
        </p:nvSpPr>
        <p:spPr bwMode="auto">
          <a:xfrm>
            <a:off x="7866063" y="4279900"/>
            <a:ext cx="55562" cy="18399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4" name="Rectangle 822"/>
          <p:cNvSpPr>
            <a:spLocks noChangeArrowheads="1"/>
          </p:cNvSpPr>
          <p:nvPr/>
        </p:nvSpPr>
        <p:spPr bwMode="auto">
          <a:xfrm>
            <a:off x="7866063" y="4279900"/>
            <a:ext cx="55562" cy="1839913"/>
          </a:xfrm>
          <a:prstGeom prst="rect">
            <a:avLst/>
          </a:prstGeom>
          <a:noFill/>
          <a:ln w="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5" name="Rectangle 823"/>
          <p:cNvSpPr>
            <a:spLocks noChangeArrowheads="1"/>
          </p:cNvSpPr>
          <p:nvPr/>
        </p:nvSpPr>
        <p:spPr bwMode="auto">
          <a:xfrm>
            <a:off x="8051800" y="5041900"/>
            <a:ext cx="47625" cy="10779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6" name="Rectangle 824"/>
          <p:cNvSpPr>
            <a:spLocks noChangeArrowheads="1"/>
          </p:cNvSpPr>
          <p:nvPr/>
        </p:nvSpPr>
        <p:spPr bwMode="auto">
          <a:xfrm>
            <a:off x="8051800" y="5041900"/>
            <a:ext cx="47625" cy="1077913"/>
          </a:xfrm>
          <a:prstGeom prst="rect">
            <a:avLst/>
          </a:prstGeom>
          <a:noFill/>
          <a:ln w="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7" name="Rectangle 825"/>
          <p:cNvSpPr>
            <a:spLocks noChangeArrowheads="1"/>
          </p:cNvSpPr>
          <p:nvPr/>
        </p:nvSpPr>
        <p:spPr bwMode="auto">
          <a:xfrm>
            <a:off x="8229600" y="5676900"/>
            <a:ext cx="57150" cy="4429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8" name="Rectangle 826"/>
          <p:cNvSpPr>
            <a:spLocks noChangeArrowheads="1"/>
          </p:cNvSpPr>
          <p:nvPr/>
        </p:nvSpPr>
        <p:spPr bwMode="auto">
          <a:xfrm>
            <a:off x="8229600" y="5676900"/>
            <a:ext cx="57150" cy="442913"/>
          </a:xfrm>
          <a:prstGeom prst="rect">
            <a:avLst/>
          </a:prstGeom>
          <a:noFill/>
          <a:ln w="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39" name="Rectangle 827"/>
          <p:cNvSpPr>
            <a:spLocks noChangeArrowheads="1"/>
          </p:cNvSpPr>
          <p:nvPr/>
        </p:nvSpPr>
        <p:spPr bwMode="auto">
          <a:xfrm>
            <a:off x="8415338" y="6053138"/>
            <a:ext cx="49212" cy="666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40" name="Rectangle 828"/>
          <p:cNvSpPr>
            <a:spLocks noChangeArrowheads="1"/>
          </p:cNvSpPr>
          <p:nvPr/>
        </p:nvSpPr>
        <p:spPr bwMode="auto">
          <a:xfrm>
            <a:off x="8415338" y="6053138"/>
            <a:ext cx="49212" cy="66675"/>
          </a:xfrm>
          <a:prstGeom prst="rect">
            <a:avLst/>
          </a:prstGeom>
          <a:noFill/>
          <a:ln w="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795" name="Text Box 883"/>
          <p:cNvSpPr txBox="1">
            <a:spLocks noChangeArrowheads="1"/>
          </p:cNvSpPr>
          <p:nvPr/>
        </p:nvSpPr>
        <p:spPr bwMode="auto">
          <a:xfrm>
            <a:off x="7032625" y="3168650"/>
            <a:ext cx="660400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dirty="0" smtClean="0">
                <a:solidFill>
                  <a:srgbClr val="FF0000"/>
                </a:solidFill>
                <a:latin typeface="Symbol" pitchFamily="18" charset="2"/>
              </a:rPr>
              <a:t>m</a:t>
            </a:r>
            <a:r>
              <a:rPr lang="en-US" altLang="en-US" baseline="-25000" dirty="0" smtClean="0">
                <a:solidFill>
                  <a:srgbClr val="FF0000"/>
                </a:solidFill>
              </a:rPr>
              <a:t>i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[0</a:t>
            </a:r>
            <a:r>
              <a:rPr lang="en-US" altLang="en-US" baseline="30000" dirty="0">
                <a:solidFill>
                  <a:srgbClr val="FF0000"/>
                </a:solidFill>
              </a:rPr>
              <a:t>]</a:t>
            </a:r>
            <a:endParaRPr lang="en-US" altLang="en-US" dirty="0">
              <a:solidFill>
                <a:srgbClr val="FF0000"/>
              </a:solidFill>
            </a:endParaRPr>
          </a:p>
          <a:p>
            <a:pPr algn="ctr">
              <a:spcBef>
                <a:spcPct val="50000"/>
              </a:spcBef>
            </a:pPr>
            <a:r>
              <a:rPr lang="en-US" altLang="en-US" b="1" dirty="0" smtClean="0">
                <a:solidFill>
                  <a:srgbClr val="FF0000"/>
                </a:solidFill>
              </a:rPr>
              <a:t>-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  <p:sp>
        <p:nvSpPr>
          <p:cNvPr id="295796" name="Text Box 884"/>
          <p:cNvSpPr txBox="1">
            <a:spLocks noChangeArrowheads="1"/>
          </p:cNvSpPr>
          <p:nvPr/>
        </p:nvSpPr>
        <p:spPr bwMode="auto">
          <a:xfrm>
            <a:off x="7553325" y="3168650"/>
            <a:ext cx="660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dirty="0" smtClean="0">
                <a:solidFill>
                  <a:srgbClr val="003399"/>
                </a:solidFill>
                <a:latin typeface="Symbol" pitchFamily="18" charset="2"/>
              </a:rPr>
              <a:t>m</a:t>
            </a:r>
            <a:r>
              <a:rPr lang="en-US" altLang="en-US" baseline="-25000" dirty="0" smtClean="0">
                <a:solidFill>
                  <a:srgbClr val="0066CC"/>
                </a:solidFill>
              </a:rPr>
              <a:t>i</a:t>
            </a:r>
            <a:r>
              <a:rPr lang="en-US" altLang="en-US" baseline="30000" dirty="0" smtClean="0">
                <a:solidFill>
                  <a:srgbClr val="0066CC"/>
                </a:solidFill>
              </a:rPr>
              <a:t>[1]</a:t>
            </a:r>
            <a:endParaRPr lang="en-US" altLang="en-US" b="1" dirty="0">
              <a:solidFill>
                <a:srgbClr val="0066CC"/>
              </a:solidFill>
            </a:endParaRPr>
          </a:p>
        </p:txBody>
      </p:sp>
      <p:sp>
        <p:nvSpPr>
          <p:cNvPr id="295797" name="Text Box 885"/>
          <p:cNvSpPr txBox="1">
            <a:spLocks noChangeArrowheads="1"/>
          </p:cNvSpPr>
          <p:nvPr/>
        </p:nvSpPr>
        <p:spPr bwMode="auto">
          <a:xfrm>
            <a:off x="6956425" y="6171168"/>
            <a:ext cx="660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dirty="0" err="1" smtClean="0">
                <a:solidFill>
                  <a:srgbClr val="FF0000"/>
                </a:solidFill>
                <a:latin typeface="Symbol" pitchFamily="18" charset="2"/>
              </a:rPr>
              <a:t>s</a:t>
            </a:r>
            <a:r>
              <a:rPr lang="en-US" altLang="en-US" baseline="-25000" dirty="0" err="1">
                <a:solidFill>
                  <a:srgbClr val="FF0000"/>
                </a:solidFill>
              </a:rPr>
              <a:t>i</a:t>
            </a:r>
            <a:r>
              <a:rPr lang="en-US" altLang="en-US" baseline="30000" dirty="0">
                <a:solidFill>
                  <a:srgbClr val="FF0000"/>
                </a:solidFill>
              </a:rPr>
              <a:t>[0]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  <p:sp>
        <p:nvSpPr>
          <p:cNvPr id="295798" name="Text Box 886"/>
          <p:cNvSpPr txBox="1">
            <a:spLocks noChangeArrowheads="1"/>
          </p:cNvSpPr>
          <p:nvPr/>
        </p:nvSpPr>
        <p:spPr bwMode="auto">
          <a:xfrm>
            <a:off x="7642225" y="6183868"/>
            <a:ext cx="660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 dirty="0" err="1" smtClean="0">
                <a:solidFill>
                  <a:srgbClr val="003399"/>
                </a:solidFill>
                <a:latin typeface="Symbol" pitchFamily="18" charset="2"/>
              </a:rPr>
              <a:t>s</a:t>
            </a:r>
            <a:r>
              <a:rPr lang="en-US" altLang="en-US" baseline="-25000" dirty="0" err="1">
                <a:solidFill>
                  <a:srgbClr val="0066CC"/>
                </a:solidFill>
              </a:rPr>
              <a:t>i</a:t>
            </a:r>
            <a:r>
              <a:rPr lang="en-US" altLang="en-US" baseline="30000" dirty="0">
                <a:solidFill>
                  <a:srgbClr val="0066CC"/>
                </a:solidFill>
              </a:rPr>
              <a:t>[1]</a:t>
            </a:r>
            <a:endParaRPr lang="en-US" altLang="en-US" b="1" dirty="0">
              <a:solidFill>
                <a:srgbClr val="003399"/>
              </a:solidFill>
            </a:endParaRPr>
          </a:p>
        </p:txBody>
      </p:sp>
      <p:sp>
        <p:nvSpPr>
          <p:cNvPr id="295799" name="Line 887"/>
          <p:cNvSpPr>
            <a:spLocks noChangeShapeType="1"/>
          </p:cNvSpPr>
          <p:nvPr/>
        </p:nvSpPr>
        <p:spPr bwMode="auto">
          <a:xfrm>
            <a:off x="7667625" y="6203950"/>
            <a:ext cx="5969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5800" name="Line 888"/>
          <p:cNvSpPr>
            <a:spLocks noChangeShapeType="1"/>
          </p:cNvSpPr>
          <p:nvPr/>
        </p:nvSpPr>
        <p:spPr bwMode="auto">
          <a:xfrm>
            <a:off x="6969125" y="6203950"/>
            <a:ext cx="5969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5801" name="Line 889"/>
          <p:cNvSpPr>
            <a:spLocks noChangeShapeType="1"/>
          </p:cNvSpPr>
          <p:nvPr/>
        </p:nvSpPr>
        <p:spPr bwMode="auto">
          <a:xfrm>
            <a:off x="7299325" y="3587750"/>
            <a:ext cx="1588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802" name="Line 890"/>
          <p:cNvSpPr>
            <a:spLocks noChangeShapeType="1"/>
          </p:cNvSpPr>
          <p:nvPr/>
        </p:nvSpPr>
        <p:spPr bwMode="auto">
          <a:xfrm>
            <a:off x="7312025" y="3803650"/>
            <a:ext cx="4826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5803" name="Line 891"/>
          <p:cNvSpPr>
            <a:spLocks noChangeShapeType="1"/>
          </p:cNvSpPr>
          <p:nvPr/>
        </p:nvSpPr>
        <p:spPr bwMode="auto">
          <a:xfrm>
            <a:off x="7781925" y="3587750"/>
            <a:ext cx="1588" cy="50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95816" name="Group 904"/>
          <p:cNvGrpSpPr>
            <a:grpSpLocks/>
          </p:cNvGrpSpPr>
          <p:nvPr/>
        </p:nvGrpSpPr>
        <p:grpSpPr bwMode="auto">
          <a:xfrm>
            <a:off x="0" y="1498600"/>
            <a:ext cx="7313613" cy="4064000"/>
            <a:chOff x="408" y="931"/>
            <a:chExt cx="5352" cy="3010"/>
          </a:xfrm>
        </p:grpSpPr>
        <p:grpSp>
          <p:nvGrpSpPr>
            <p:cNvPr id="295817" name="Group 905"/>
            <p:cNvGrpSpPr>
              <a:grpSpLocks/>
            </p:cNvGrpSpPr>
            <p:nvPr/>
          </p:nvGrpSpPr>
          <p:grpSpPr bwMode="auto">
            <a:xfrm>
              <a:off x="408" y="931"/>
              <a:ext cx="5134" cy="3010"/>
              <a:chOff x="408" y="931"/>
              <a:chExt cx="5134" cy="3010"/>
            </a:xfrm>
          </p:grpSpPr>
          <p:pic>
            <p:nvPicPr>
              <p:cNvPr id="295818" name="Picture 906" descr="C:\Users\Isabelle\Projects\ETH\Presentations\Lecture2\leukemia.bmp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9" y="931"/>
                <a:ext cx="3931" cy="30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5819" name="Text Box 907"/>
              <p:cNvSpPr txBox="1">
                <a:spLocks noChangeArrowheads="1"/>
              </p:cNvSpPr>
              <p:nvPr/>
            </p:nvSpPr>
            <p:spPr bwMode="auto">
              <a:xfrm>
                <a:off x="1463" y="3299"/>
                <a:ext cx="4079" cy="2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CC3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en-US" sz="1400" b="1" i="1" dirty="0">
                    <a:solidFill>
                      <a:srgbClr val="3333CC"/>
                    </a:solidFill>
                    <a:latin typeface="Arial" pitchFamily="34" charset="0"/>
                  </a:rPr>
                  <a:t>Golub et al, Science Vol 286:15 Oct. 1999</a:t>
                </a:r>
                <a:endParaRPr lang="en-US" altLang="en-US" sz="1400" b="1" i="1" dirty="0">
                  <a:solidFill>
                    <a:srgbClr val="3333CC"/>
                  </a:solidFill>
                  <a:latin typeface="Bliss-Regular"/>
                </a:endParaRPr>
              </a:p>
            </p:txBody>
          </p:sp>
          <p:sp>
            <p:nvSpPr>
              <p:cNvPr id="295820" name="Text Box 908"/>
              <p:cNvSpPr txBox="1">
                <a:spLocks noChangeArrowheads="1"/>
              </p:cNvSpPr>
              <p:nvPr/>
            </p:nvSpPr>
            <p:spPr bwMode="auto">
              <a:xfrm>
                <a:off x="4790" y="1722"/>
                <a:ext cx="351" cy="2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000"/>
                  <a:t>+1</a:t>
                </a:r>
              </a:p>
            </p:txBody>
          </p:sp>
          <p:sp>
            <p:nvSpPr>
              <p:cNvPr id="295821" name="Text Box 909"/>
              <p:cNvSpPr txBox="1">
                <a:spLocks noChangeArrowheads="1"/>
              </p:cNvSpPr>
              <p:nvPr/>
            </p:nvSpPr>
            <p:spPr bwMode="auto">
              <a:xfrm>
                <a:off x="4798" y="2848"/>
                <a:ext cx="352" cy="2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000"/>
                  <a:t>-1</a:t>
                </a:r>
              </a:p>
            </p:txBody>
          </p:sp>
          <p:sp>
            <p:nvSpPr>
              <p:cNvPr id="295822" name="Text Box 910"/>
              <p:cNvSpPr txBox="1">
                <a:spLocks noChangeArrowheads="1"/>
              </p:cNvSpPr>
              <p:nvPr/>
            </p:nvSpPr>
            <p:spPr bwMode="auto">
              <a:xfrm>
                <a:off x="776" y="1694"/>
                <a:ext cx="353" cy="2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000"/>
                  <a:t>-1</a:t>
                </a:r>
              </a:p>
            </p:txBody>
          </p:sp>
          <p:sp>
            <p:nvSpPr>
              <p:cNvPr id="295823" name="Text Box 911"/>
              <p:cNvSpPr txBox="1">
                <a:spLocks noChangeArrowheads="1"/>
              </p:cNvSpPr>
              <p:nvPr/>
            </p:nvSpPr>
            <p:spPr bwMode="auto">
              <a:xfrm>
                <a:off x="761" y="2813"/>
                <a:ext cx="351" cy="2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000"/>
                  <a:t>+1</a:t>
                </a:r>
              </a:p>
            </p:txBody>
          </p:sp>
          <p:sp>
            <p:nvSpPr>
              <p:cNvPr id="295824" name="Line 912"/>
              <p:cNvSpPr>
                <a:spLocks noChangeShapeType="1"/>
              </p:cNvSpPr>
              <p:nvPr/>
            </p:nvSpPr>
            <p:spPr bwMode="auto">
              <a:xfrm>
                <a:off x="698" y="1222"/>
                <a:ext cx="0" cy="207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825" name="Text Box 913"/>
              <p:cNvSpPr txBox="1">
                <a:spLocks noChangeArrowheads="1"/>
              </p:cNvSpPr>
              <p:nvPr/>
            </p:nvSpPr>
            <p:spPr bwMode="auto">
              <a:xfrm>
                <a:off x="408" y="1996"/>
                <a:ext cx="244" cy="2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dirty="0" smtClean="0"/>
                  <a:t>N</a:t>
                </a:r>
                <a:endParaRPr lang="en-US" altLang="en-US" dirty="0"/>
              </a:p>
            </p:txBody>
          </p:sp>
          <p:sp>
            <p:nvSpPr>
              <p:cNvPr id="295826" name="Line 914"/>
              <p:cNvSpPr>
                <a:spLocks noChangeShapeType="1"/>
              </p:cNvSpPr>
              <p:nvPr/>
            </p:nvSpPr>
            <p:spPr bwMode="auto">
              <a:xfrm>
                <a:off x="1351" y="1059"/>
                <a:ext cx="3052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827" name="Text Box 915"/>
              <p:cNvSpPr txBox="1">
                <a:spLocks noChangeArrowheads="1"/>
              </p:cNvSpPr>
              <p:nvPr/>
            </p:nvSpPr>
            <p:spPr bwMode="auto">
              <a:xfrm>
                <a:off x="858" y="3264"/>
                <a:ext cx="576" cy="3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/>
                  <a:t>{-y</a:t>
                </a:r>
                <a:r>
                  <a:rPr lang="en-US" altLang="en-US" baseline="-25000"/>
                  <a:t>i</a:t>
                </a:r>
                <a:r>
                  <a:rPr lang="en-US" altLang="en-US"/>
                  <a:t>}</a:t>
                </a:r>
              </a:p>
            </p:txBody>
          </p:sp>
        </p:grpSp>
        <p:sp>
          <p:nvSpPr>
            <p:cNvPr id="295828" name="Text Box 916"/>
            <p:cNvSpPr txBox="1">
              <a:spLocks noChangeArrowheads="1"/>
            </p:cNvSpPr>
            <p:nvPr/>
          </p:nvSpPr>
          <p:spPr bwMode="auto">
            <a:xfrm>
              <a:off x="3985" y="3264"/>
              <a:ext cx="1775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        {y</a:t>
              </a:r>
              <a:r>
                <a:rPr lang="en-US" altLang="en-US" baseline="-25000"/>
                <a:t>i</a:t>
              </a:r>
              <a:r>
                <a:rPr lang="en-US" altLang="en-US"/>
                <a:t>}</a:t>
              </a:r>
              <a:endParaRPr lang="en-US" altLang="en-US" sz="1800"/>
            </a:p>
          </p:txBody>
        </p:sp>
      </p:grpSp>
      <p:grpSp>
        <p:nvGrpSpPr>
          <p:cNvPr id="295833" name="Group 921"/>
          <p:cNvGrpSpPr>
            <a:grpSpLocks/>
          </p:cNvGrpSpPr>
          <p:nvPr/>
        </p:nvGrpSpPr>
        <p:grpSpPr bwMode="auto">
          <a:xfrm>
            <a:off x="923925" y="5019686"/>
            <a:ext cx="4446588" cy="695326"/>
            <a:chOff x="715" y="3271"/>
            <a:chExt cx="2801" cy="438"/>
          </a:xfrm>
        </p:grpSpPr>
        <p:sp>
          <p:nvSpPr>
            <p:cNvPr id="295831" name="Text Box 919"/>
            <p:cNvSpPr txBox="1">
              <a:spLocks noChangeArrowheads="1"/>
            </p:cNvSpPr>
            <p:nvPr/>
          </p:nvSpPr>
          <p:spPr bwMode="auto">
            <a:xfrm>
              <a:off x="1257" y="3271"/>
              <a:ext cx="94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000" dirty="0" smtClean="0">
                  <a:latin typeface="Symbol" pitchFamily="18" charset="2"/>
                </a:rPr>
                <a:t>m</a:t>
              </a:r>
              <a:r>
                <a:rPr lang="en-US" altLang="en-US" sz="2000" baseline="-25000" dirty="0" smtClean="0"/>
                <a:t>i</a:t>
              </a:r>
              <a:r>
                <a:rPr lang="en-US" altLang="en-US" sz="2000" baseline="30000" dirty="0" smtClean="0"/>
                <a:t>[1]</a:t>
              </a:r>
              <a:r>
                <a:rPr lang="en-US" altLang="en-US" sz="2000" dirty="0" smtClean="0"/>
                <a:t> </a:t>
              </a:r>
              <a:r>
                <a:rPr lang="en-US" altLang="en-US" sz="2000" dirty="0"/>
                <a:t>- </a:t>
              </a:r>
              <a:r>
                <a:rPr lang="en-US" altLang="en-US" sz="2000" dirty="0" smtClean="0">
                  <a:latin typeface="Symbol" pitchFamily="18" charset="2"/>
                </a:rPr>
                <a:t>m</a:t>
              </a:r>
              <a:r>
                <a:rPr lang="en-US" altLang="en-US" sz="2000" baseline="-25000" dirty="0" smtClean="0"/>
                <a:t>i</a:t>
              </a:r>
              <a:r>
                <a:rPr lang="en-US" altLang="en-US" sz="2000" baseline="30000" dirty="0" smtClean="0"/>
                <a:t>[0]</a:t>
              </a:r>
              <a:endParaRPr lang="en-US" altLang="en-US" dirty="0"/>
            </a:p>
          </p:txBody>
        </p:sp>
        <p:sp>
          <p:nvSpPr>
            <p:cNvPr id="295829" name="Text Box 917"/>
            <p:cNvSpPr txBox="1">
              <a:spLocks noChangeArrowheads="1"/>
            </p:cNvSpPr>
            <p:nvPr/>
          </p:nvSpPr>
          <p:spPr bwMode="auto">
            <a:xfrm>
              <a:off x="715" y="3377"/>
              <a:ext cx="280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dirty="0" err="1" smtClean="0"/>
                <a:t>w</a:t>
              </a:r>
              <a:r>
                <a:rPr lang="en-US" altLang="en-US" baseline="-25000" dirty="0" err="1" smtClean="0"/>
                <a:t>i</a:t>
              </a:r>
              <a:r>
                <a:rPr lang="en-US" altLang="en-US" dirty="0" smtClean="0"/>
                <a:t>  </a:t>
              </a:r>
              <a:r>
                <a:rPr lang="en-US" altLang="en-US" dirty="0"/>
                <a:t>= </a:t>
              </a:r>
            </a:p>
          </p:txBody>
        </p:sp>
        <p:sp>
          <p:nvSpPr>
            <p:cNvPr id="295830" name="Line 918"/>
            <p:cNvSpPr>
              <a:spLocks noChangeShapeType="1"/>
            </p:cNvSpPr>
            <p:nvPr/>
          </p:nvSpPr>
          <p:spPr bwMode="auto">
            <a:xfrm flipV="1">
              <a:off x="1208" y="3509"/>
              <a:ext cx="769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832" name="Text Box 920"/>
            <p:cNvSpPr txBox="1">
              <a:spLocks noChangeArrowheads="1"/>
            </p:cNvSpPr>
            <p:nvPr/>
          </p:nvSpPr>
          <p:spPr bwMode="auto">
            <a:xfrm>
              <a:off x="1488" y="3476"/>
              <a:ext cx="39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dirty="0" smtClean="0">
                  <a:latin typeface="Symbol" pitchFamily="18" charset="2"/>
                </a:rPr>
                <a:t>s</a:t>
              </a:r>
              <a:r>
                <a:rPr lang="en-US" altLang="en-US" baseline="-25000" dirty="0" smtClean="0"/>
                <a:t>i</a:t>
              </a:r>
              <a:r>
                <a:rPr lang="en-US" altLang="en-US" baseline="30000" dirty="0" smtClean="0"/>
                <a:t>2</a:t>
              </a:r>
              <a:endParaRPr lang="en-US" altLang="en-US" baseline="30000" dirty="0"/>
            </a:p>
          </p:txBody>
        </p:sp>
      </p:grpSp>
      <p:sp>
        <p:nvSpPr>
          <p:cNvPr id="295834" name="Text Box 922"/>
          <p:cNvSpPr txBox="1">
            <a:spLocks noChangeArrowheads="1"/>
          </p:cNvSpPr>
          <p:nvPr/>
        </p:nvSpPr>
        <p:spPr bwMode="auto">
          <a:xfrm>
            <a:off x="152400" y="5911850"/>
            <a:ext cx="3357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295835" name="Rectangle 923"/>
          <p:cNvSpPr>
            <a:spLocks noChangeArrowheads="1"/>
          </p:cNvSpPr>
          <p:nvPr/>
        </p:nvSpPr>
        <p:spPr bwMode="auto">
          <a:xfrm>
            <a:off x="930275" y="5651500"/>
            <a:ext cx="5445722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 smtClean="0"/>
              <a:t>Rank features according to “signal-to-noise” ratio:</a:t>
            </a:r>
          </a:p>
          <a:p>
            <a:r>
              <a:rPr lang="en-US" altLang="en-US" dirty="0" smtClean="0"/>
              <a:t>S2N</a:t>
            </a:r>
            <a:r>
              <a:rPr lang="en-US" altLang="en-US" sz="3200" dirty="0" smtClean="0">
                <a:latin typeface="Arial" pitchFamily="34" charset="0"/>
              </a:rPr>
              <a:t> </a:t>
            </a:r>
            <a:r>
              <a:rPr lang="en-US" altLang="en-US" dirty="0" smtClean="0">
                <a:latin typeface="Arial" pitchFamily="34" charset="0"/>
              </a:rPr>
              <a:t>= | </a:t>
            </a:r>
            <a:r>
              <a:rPr lang="en-US" altLang="en-US" dirty="0" err="1" smtClean="0">
                <a:latin typeface="Symbol" pitchFamily="18" charset="2"/>
              </a:rPr>
              <a:t>s</a:t>
            </a:r>
            <a:r>
              <a:rPr lang="en-US" altLang="en-US" baseline="-25000" dirty="0" err="1" smtClean="0"/>
              <a:t>i</a:t>
            </a:r>
            <a:r>
              <a:rPr lang="en-US" altLang="en-US" dirty="0" smtClean="0"/>
              <a:t> </a:t>
            </a:r>
            <a:r>
              <a:rPr lang="en-US" altLang="en-US" dirty="0" err="1" smtClean="0">
                <a:latin typeface="Arial" pitchFamily="34" charset="0"/>
              </a:rPr>
              <a:t>w</a:t>
            </a:r>
            <a:r>
              <a:rPr lang="en-US" altLang="en-US" baseline="-25000" dirty="0" err="1" smtClean="0"/>
              <a:t>i</a:t>
            </a:r>
            <a:r>
              <a:rPr lang="en-US" altLang="en-US" dirty="0" smtClean="0">
                <a:latin typeface="Arial" pitchFamily="34" charset="0"/>
              </a:rPr>
              <a:t> | </a:t>
            </a:r>
            <a:r>
              <a:rPr lang="en-US" altLang="en-US" sz="32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sym typeface="Symbol" pitchFamily="18" charset="2"/>
              </a:rPr>
              <a:t> 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| </a:t>
            </a:r>
            <a:r>
              <a:rPr lang="en-US" altLang="en-US" dirty="0" err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corrcoef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 | 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Symbol" pitchFamily="18" charset="2"/>
              </a:rPr>
              <a:t>~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 | </a:t>
            </a:r>
            <a:r>
              <a:rPr lang="en-US" altLang="en-US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x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 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sym typeface="Symbol" pitchFamily="18" charset="2"/>
              </a:rPr>
              <a:t>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 </a:t>
            </a:r>
            <a:r>
              <a:rPr lang="en-US" altLang="en-US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y |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      </a:t>
            </a:r>
          </a:p>
          <a:p>
            <a:r>
              <a:rPr lang="en-US" altLang="en-US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For </a:t>
            </a:r>
            <a:r>
              <a:rPr lang="en-US" altLang="en-US" sz="1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“balanced classes and after </a:t>
            </a: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“standardization” </a:t>
            </a:r>
            <a:r>
              <a:rPr lang="en-US" altLang="en-US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x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 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sym typeface="Symbol" pitchFamily="18" charset="2"/>
              </a:rPr>
              <a:t>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(</a:t>
            </a:r>
            <a:r>
              <a:rPr lang="en-US" altLang="en-US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x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-</a:t>
            </a:r>
            <a:r>
              <a:rPr lang="en-US" altLang="en-US" dirty="0" smtClean="0">
                <a:solidFill>
                  <a:schemeClr val="bg1">
                    <a:lumMod val="50000"/>
                  </a:schemeClr>
                </a:solidFill>
                <a:latin typeface="Symbol" pitchFamily="18" charset="2"/>
                <a:cs typeface="Arial" pitchFamily="34" charset="0"/>
              </a:rPr>
              <a:t>m</a:t>
            </a:r>
            <a:r>
              <a:rPr lang="en-US" altLang="en-US" baseline="-250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x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)/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  <a:latin typeface="Symbol" pitchFamily="18" charset="2"/>
              </a:rPr>
              <a:t>s</a:t>
            </a:r>
            <a:r>
              <a:rPr lang="en-US" altLang="en-US" baseline="-25000" dirty="0" err="1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294" name="Text Box 913"/>
          <p:cNvSpPr txBox="1">
            <a:spLocks noChangeArrowheads="1"/>
          </p:cNvSpPr>
          <p:nvPr/>
        </p:nvSpPr>
        <p:spPr bwMode="auto">
          <a:xfrm>
            <a:off x="3200401" y="1313627"/>
            <a:ext cx="304800" cy="369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dirty="0" smtClean="0"/>
              <a:t>d</a:t>
            </a:r>
            <a:endParaRPr lang="en-US" altLang="en-US" dirty="0"/>
          </a:p>
        </p:txBody>
      </p:sp>
      <p:sp>
        <p:nvSpPr>
          <p:cNvPr id="296" name="Text Box 885"/>
          <p:cNvSpPr txBox="1">
            <a:spLocks noChangeArrowheads="1"/>
          </p:cNvSpPr>
          <p:nvPr/>
        </p:nvSpPr>
        <p:spPr bwMode="auto">
          <a:xfrm>
            <a:off x="3257549" y="5185847"/>
            <a:ext cx="25668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dirty="0" err="1" smtClean="0">
                <a:latin typeface="Symbol" pitchFamily="18" charset="2"/>
              </a:rPr>
              <a:t>s</a:t>
            </a:r>
            <a:r>
              <a:rPr lang="en-US" altLang="en-US" baseline="-25000" dirty="0" err="1" smtClean="0"/>
              <a:t>i</a:t>
            </a:r>
            <a:r>
              <a:rPr lang="en-US" altLang="en-US" dirty="0" smtClean="0"/>
              <a:t> </a:t>
            </a:r>
            <a:r>
              <a:rPr lang="en-US" altLang="en-US" dirty="0">
                <a:latin typeface="Arial" pitchFamily="34" charset="0"/>
                <a:sym typeface="Symbol" pitchFamily="18" charset="2"/>
              </a:rPr>
              <a:t> </a:t>
            </a:r>
            <a:r>
              <a:rPr lang="en-US" altLang="en-US" dirty="0" smtClean="0">
                <a:latin typeface="Arial" pitchFamily="34" charset="0"/>
                <a:sym typeface="Symbol" pitchFamily="18" charset="2"/>
              </a:rPr>
              <a:t>½ (</a:t>
            </a:r>
            <a:r>
              <a:rPr lang="en-US" altLang="en-US" b="1" dirty="0" err="1" smtClean="0">
                <a:solidFill>
                  <a:srgbClr val="FF0000"/>
                </a:solidFill>
                <a:latin typeface="Symbol" pitchFamily="18" charset="2"/>
              </a:rPr>
              <a:t>s</a:t>
            </a:r>
            <a:r>
              <a:rPr lang="en-US" altLang="en-US" baseline="-25000" dirty="0" err="1" smtClean="0">
                <a:solidFill>
                  <a:srgbClr val="FF0000"/>
                </a:solidFill>
              </a:rPr>
              <a:t>i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[0]</a:t>
            </a:r>
            <a:r>
              <a:rPr lang="en-US" altLang="en-US" b="1" dirty="0">
                <a:solidFill>
                  <a:srgbClr val="003399"/>
                </a:solidFill>
                <a:latin typeface="Symbol" pitchFamily="18" charset="2"/>
              </a:rPr>
              <a:t> </a:t>
            </a:r>
            <a:r>
              <a:rPr lang="en-US" altLang="en-US" b="1" dirty="0" smtClean="0">
                <a:solidFill>
                  <a:srgbClr val="003399"/>
                </a:solidFill>
                <a:latin typeface="Symbol" pitchFamily="18" charset="2"/>
              </a:rPr>
              <a:t>+ </a:t>
            </a:r>
            <a:r>
              <a:rPr lang="en-US" altLang="en-US" b="1" dirty="0" err="1" smtClean="0">
                <a:solidFill>
                  <a:srgbClr val="003399"/>
                </a:solidFill>
                <a:latin typeface="Symbol" pitchFamily="18" charset="2"/>
              </a:rPr>
              <a:t>s</a:t>
            </a:r>
            <a:r>
              <a:rPr lang="en-US" altLang="en-US" baseline="-25000" dirty="0" err="1" smtClean="0">
                <a:solidFill>
                  <a:srgbClr val="0066CC"/>
                </a:solidFill>
              </a:rPr>
              <a:t>i</a:t>
            </a:r>
            <a:r>
              <a:rPr lang="en-US" altLang="en-US" baseline="30000" dirty="0" smtClean="0">
                <a:solidFill>
                  <a:srgbClr val="0066CC"/>
                </a:solidFill>
              </a:rPr>
              <a:t>[1]</a:t>
            </a:r>
            <a:r>
              <a:rPr lang="en-US" altLang="en-US" dirty="0">
                <a:latin typeface="Arial" pitchFamily="34" charset="0"/>
                <a:sym typeface="Symbol" pitchFamily="18" charset="2"/>
              </a:rPr>
              <a:t> </a:t>
            </a:r>
            <a:r>
              <a:rPr lang="en-US" altLang="en-US" dirty="0" smtClean="0">
                <a:latin typeface="Arial" pitchFamily="34" charset="0"/>
                <a:sym typeface="Symbol" pitchFamily="18" charset="2"/>
              </a:rPr>
              <a:t>)</a:t>
            </a:r>
            <a:endParaRPr lang="en-US" altLang="en-US" b="1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14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with “Naïve Bayes”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fontScale="40000" lnSpcReduction="20000"/>
          </a:bodyPr>
          <a:lstStyle/>
          <a:p>
            <a:r>
              <a:rPr lang="en-US" sz="5900" dirty="0" smtClean="0"/>
              <a:t>Naïve Bayes classifies according to </a:t>
            </a:r>
            <a:r>
              <a:rPr lang="en-US" sz="5900" dirty="0" err="1" smtClean="0"/>
              <a:t>argmax</a:t>
            </a:r>
            <a:r>
              <a:rPr lang="en-US" sz="5900" baseline="-25000" dirty="0" err="1" smtClean="0"/>
              <a:t>y</a:t>
            </a:r>
            <a:r>
              <a:rPr lang="en-US" sz="5900" dirty="0" smtClean="0"/>
              <a:t> P(Y=</a:t>
            </a:r>
            <a:r>
              <a:rPr lang="en-US" sz="5900" dirty="0" err="1" smtClean="0"/>
              <a:t>y|X</a:t>
            </a:r>
            <a:r>
              <a:rPr lang="en-US" sz="5900" dirty="0" smtClean="0"/>
              <a:t>=</a:t>
            </a:r>
            <a:r>
              <a:rPr lang="en-US" sz="5900" b="1" dirty="0" smtClean="0"/>
              <a:t>x</a:t>
            </a:r>
            <a:r>
              <a:rPr lang="en-US" sz="5900" dirty="0" smtClean="0"/>
              <a:t>) making </a:t>
            </a:r>
            <a:r>
              <a:rPr lang="en-US" sz="5900" b="1" dirty="0" smtClean="0"/>
              <a:t>independence assumptions </a:t>
            </a:r>
            <a:r>
              <a:rPr lang="en-US" sz="5900" dirty="0" smtClean="0"/>
              <a:t>between variables.</a:t>
            </a:r>
          </a:p>
          <a:p>
            <a:r>
              <a:rPr lang="en-US" sz="5900" dirty="0" smtClean="0"/>
              <a:t>Independence between variables </a:t>
            </a:r>
            <a:r>
              <a:rPr lang="en-US" sz="5900" dirty="0" smtClean="0"/>
              <a:t>given Y means:</a:t>
            </a:r>
            <a:endParaRPr lang="en-US" sz="5900" dirty="0" smtClean="0"/>
          </a:p>
          <a:p>
            <a:pPr marL="0" indent="0">
              <a:buNone/>
            </a:pPr>
            <a:r>
              <a:rPr lang="en-US" sz="5900" dirty="0" smtClean="0"/>
              <a:t>	P(X</a:t>
            </a:r>
            <a:r>
              <a:rPr lang="en-US" sz="5900" baseline="-25000" dirty="0" smtClean="0"/>
              <a:t>1</a:t>
            </a:r>
            <a:r>
              <a:rPr lang="en-US" sz="5900" dirty="0"/>
              <a:t>, X</a:t>
            </a:r>
            <a:r>
              <a:rPr lang="en-US" sz="5900" baseline="-25000" dirty="0"/>
              <a:t>2</a:t>
            </a:r>
            <a:r>
              <a:rPr lang="en-US" sz="5900" dirty="0"/>
              <a:t>, … </a:t>
            </a:r>
            <a:r>
              <a:rPr lang="en-US" sz="5900" dirty="0" smtClean="0"/>
              <a:t>X</a:t>
            </a:r>
            <a:r>
              <a:rPr lang="en-US" sz="5900" baseline="-25000" dirty="0" smtClean="0"/>
              <a:t>N</a:t>
            </a:r>
            <a:r>
              <a:rPr lang="en-US" sz="5900" dirty="0" smtClean="0"/>
              <a:t>|Y) </a:t>
            </a:r>
            <a:r>
              <a:rPr lang="en-US" sz="5900" dirty="0"/>
              <a:t>= </a:t>
            </a:r>
            <a:r>
              <a:rPr lang="en-US" sz="5900" dirty="0" smtClean="0">
                <a:latin typeface="Symbol" panose="05050102010706020507" pitchFamily="18" charset="2"/>
              </a:rPr>
              <a:t>P</a:t>
            </a:r>
            <a:r>
              <a:rPr lang="en-US" sz="5900" baseline="-25000" dirty="0" smtClean="0"/>
              <a:t>i=1:N</a:t>
            </a:r>
            <a:r>
              <a:rPr lang="en-US" sz="5900" dirty="0" smtClean="0"/>
              <a:t> P(</a:t>
            </a:r>
            <a:r>
              <a:rPr lang="en-US" sz="5900" dirty="0" err="1" smtClean="0"/>
              <a:t>X</a:t>
            </a:r>
            <a:r>
              <a:rPr lang="en-US" sz="5900" baseline="-25000" dirty="0" err="1" smtClean="0"/>
              <a:t>i</a:t>
            </a:r>
            <a:r>
              <a:rPr lang="en-US" sz="5900" dirty="0" err="1" smtClean="0"/>
              <a:t>|Y</a:t>
            </a:r>
            <a:r>
              <a:rPr lang="en-US" sz="5900" dirty="0" smtClean="0"/>
              <a:t>)</a:t>
            </a:r>
          </a:p>
          <a:p>
            <a:pPr marL="0" indent="0">
              <a:buNone/>
            </a:pPr>
            <a:r>
              <a:rPr lang="en-US" sz="5900" dirty="0" smtClean="0"/>
              <a:t>So Naïve Bayes means classify according to:</a:t>
            </a:r>
          </a:p>
          <a:p>
            <a:pPr marL="0" indent="0">
              <a:buNone/>
            </a:pPr>
            <a:endParaRPr lang="en-US" sz="5900" dirty="0" smtClean="0"/>
          </a:p>
          <a:p>
            <a:pPr marL="0" indent="0">
              <a:buNone/>
            </a:pPr>
            <a:r>
              <a:rPr lang="en-US" sz="5900" dirty="0" smtClean="0"/>
              <a:t>	</a:t>
            </a:r>
            <a:r>
              <a:rPr lang="en-US" sz="5900" dirty="0" err="1" smtClean="0"/>
              <a:t>argmax</a:t>
            </a:r>
            <a:r>
              <a:rPr lang="en-US" sz="5900" baseline="-25000" dirty="0" err="1" smtClean="0"/>
              <a:t>y</a:t>
            </a:r>
            <a:r>
              <a:rPr lang="en-US" sz="5900" dirty="0" smtClean="0"/>
              <a:t> </a:t>
            </a:r>
            <a:r>
              <a:rPr lang="en-US" sz="5900" dirty="0">
                <a:latin typeface="Symbol" panose="05050102010706020507" pitchFamily="18" charset="2"/>
              </a:rPr>
              <a:t>P</a:t>
            </a:r>
            <a:r>
              <a:rPr lang="en-US" sz="5900" baseline="-25000" dirty="0"/>
              <a:t>i=1:N</a:t>
            </a:r>
            <a:r>
              <a:rPr lang="en-US" sz="5900" dirty="0"/>
              <a:t> </a:t>
            </a:r>
            <a:r>
              <a:rPr lang="en-US" sz="5900" dirty="0" smtClean="0"/>
              <a:t>P(X</a:t>
            </a:r>
            <a:r>
              <a:rPr lang="en-US" sz="5900" baseline="-25000" dirty="0" smtClean="0"/>
              <a:t>i</a:t>
            </a:r>
            <a:r>
              <a:rPr lang="en-US" sz="5900" dirty="0" smtClean="0"/>
              <a:t>=</a:t>
            </a:r>
            <a:r>
              <a:rPr lang="en-US" sz="5900" dirty="0" err="1" smtClean="0"/>
              <a:t>x</a:t>
            </a:r>
            <a:r>
              <a:rPr lang="en-US" sz="5900" baseline="-25000" dirty="0" err="1"/>
              <a:t>i</a:t>
            </a:r>
            <a:r>
              <a:rPr lang="en-US" sz="5900" dirty="0" err="1" smtClean="0"/>
              <a:t>|Y</a:t>
            </a:r>
            <a:r>
              <a:rPr lang="en-US" sz="5900" dirty="0" smtClean="0"/>
              <a:t>=y) P(Y=y)</a:t>
            </a:r>
          </a:p>
          <a:p>
            <a:pPr marL="0" indent="0">
              <a:buNone/>
            </a:pPr>
            <a:endParaRPr lang="en-US" sz="5900" dirty="0"/>
          </a:p>
          <a:p>
            <a:r>
              <a:rPr lang="en-US" sz="5900" dirty="0" smtClean="0"/>
              <a:t>The Gaussian classifier also makes independence assumptions:</a:t>
            </a:r>
          </a:p>
          <a:p>
            <a:pPr marL="0" indent="0">
              <a:buNone/>
            </a:pPr>
            <a:r>
              <a:rPr lang="en-US" sz="5900" dirty="0" smtClean="0"/>
              <a:t>P(X|Y) ~ </a:t>
            </a:r>
            <a:r>
              <a:rPr lang="en-US" sz="5900" dirty="0" err="1" smtClean="0"/>
              <a:t>exp</a:t>
            </a:r>
            <a:r>
              <a:rPr lang="en-US" sz="5900" dirty="0"/>
              <a:t>(-</a:t>
            </a:r>
            <a:r>
              <a:rPr lang="en-US" altLang="en-US" sz="5900" dirty="0"/>
              <a:t>ǁ</a:t>
            </a:r>
            <a:r>
              <a:rPr lang="en-US" altLang="en-US" sz="5900" b="1" dirty="0"/>
              <a:t>x</a:t>
            </a:r>
            <a:r>
              <a:rPr lang="en-US" altLang="en-US" sz="5900" dirty="0"/>
              <a:t>-</a:t>
            </a:r>
            <a:r>
              <a:rPr lang="en-US" altLang="en-US" sz="5900" b="1" dirty="0">
                <a:latin typeface="Symbol" panose="05050102010706020507" pitchFamily="18" charset="2"/>
              </a:rPr>
              <a:t>m</a:t>
            </a:r>
            <a:r>
              <a:rPr lang="en-US" altLang="en-US" sz="5900" dirty="0"/>
              <a:t>ǁ</a:t>
            </a:r>
            <a:r>
              <a:rPr lang="en-US" altLang="en-US" sz="5900" baseline="30000" dirty="0"/>
              <a:t>2</a:t>
            </a:r>
            <a:r>
              <a:rPr lang="en-US" altLang="en-US" sz="5900" dirty="0"/>
              <a:t>/2</a:t>
            </a:r>
            <a:r>
              <a:rPr lang="en-US" altLang="en-US" sz="5900" dirty="0">
                <a:latin typeface="Symbol" panose="05050102010706020507" pitchFamily="18" charset="2"/>
              </a:rPr>
              <a:t>s</a:t>
            </a:r>
            <a:r>
              <a:rPr lang="en-US" altLang="en-US" sz="5900" baseline="30000" dirty="0"/>
              <a:t>2</a:t>
            </a:r>
            <a:r>
              <a:rPr lang="en-US" altLang="en-US" sz="5900" dirty="0"/>
              <a:t>) = </a:t>
            </a:r>
            <a:r>
              <a:rPr lang="en-US" altLang="en-US" sz="5900" dirty="0" err="1"/>
              <a:t>exp</a:t>
            </a:r>
            <a:r>
              <a:rPr lang="en-US" altLang="en-US" sz="5900" dirty="0"/>
              <a:t>(- </a:t>
            </a:r>
            <a:r>
              <a:rPr lang="en-US" sz="5900" dirty="0"/>
              <a:t>∑</a:t>
            </a:r>
            <a:r>
              <a:rPr lang="en-US" sz="5900" baseline="-25000" dirty="0" err="1"/>
              <a:t>i</a:t>
            </a:r>
            <a:r>
              <a:rPr lang="en-US" sz="5900" baseline="-25000" dirty="0"/>
              <a:t>=1:N</a:t>
            </a:r>
            <a:r>
              <a:rPr lang="en-US" sz="5900" dirty="0"/>
              <a:t> (</a:t>
            </a:r>
            <a:r>
              <a:rPr lang="en-US" altLang="en-US" sz="5900" dirty="0" smtClean="0"/>
              <a:t>x</a:t>
            </a:r>
            <a:r>
              <a:rPr lang="en-US" sz="5900" baseline="-25000" dirty="0" smtClean="0"/>
              <a:t>i</a:t>
            </a:r>
            <a:r>
              <a:rPr lang="en-US" altLang="en-US" sz="5900" dirty="0" smtClean="0"/>
              <a:t>-</a:t>
            </a:r>
            <a:r>
              <a:rPr lang="en-US" altLang="en-US" sz="5900" dirty="0" smtClean="0">
                <a:latin typeface="Symbol" panose="05050102010706020507" pitchFamily="18" charset="2"/>
              </a:rPr>
              <a:t>m</a:t>
            </a:r>
            <a:r>
              <a:rPr lang="en-US" sz="5900" baseline="-25000" dirty="0" smtClean="0"/>
              <a:t>i</a:t>
            </a:r>
            <a:r>
              <a:rPr lang="en-US" sz="5900" dirty="0" smtClean="0"/>
              <a:t>)</a:t>
            </a:r>
            <a:r>
              <a:rPr lang="en-US" altLang="en-US" sz="5900" baseline="30000" dirty="0" smtClean="0"/>
              <a:t>2</a:t>
            </a:r>
            <a:r>
              <a:rPr lang="en-US" altLang="en-US" sz="5900" dirty="0" smtClean="0"/>
              <a:t>/2</a:t>
            </a:r>
            <a:r>
              <a:rPr lang="en-US" altLang="en-US" sz="5900" dirty="0" smtClean="0">
                <a:latin typeface="Symbol" panose="05050102010706020507" pitchFamily="18" charset="2"/>
              </a:rPr>
              <a:t>s</a:t>
            </a:r>
            <a:r>
              <a:rPr lang="en-US" altLang="en-US" sz="5900" baseline="30000" dirty="0" smtClean="0"/>
              <a:t>2</a:t>
            </a:r>
            <a:r>
              <a:rPr lang="en-US" altLang="en-US" sz="5900" dirty="0" smtClean="0"/>
              <a:t>)</a:t>
            </a:r>
          </a:p>
          <a:p>
            <a:pPr marL="0" indent="0">
              <a:buNone/>
            </a:pPr>
            <a:r>
              <a:rPr lang="en-US" sz="5900" dirty="0" smtClean="0">
                <a:latin typeface="Symbol" panose="05050102010706020507" pitchFamily="18" charset="2"/>
              </a:rPr>
              <a:t>			  </a:t>
            </a:r>
            <a:r>
              <a:rPr lang="en-US" sz="5900" dirty="0" smtClean="0">
                <a:latin typeface="Symbol" panose="05050102010706020507" pitchFamily="18" charset="2"/>
              </a:rPr>
              <a:t>   = </a:t>
            </a:r>
            <a:r>
              <a:rPr lang="en-US" sz="5900" dirty="0" smtClean="0">
                <a:latin typeface="Symbol" panose="05050102010706020507" pitchFamily="18" charset="2"/>
              </a:rPr>
              <a:t>P</a:t>
            </a:r>
            <a:r>
              <a:rPr lang="en-US" sz="5900" baseline="-25000" dirty="0" smtClean="0"/>
              <a:t>i=1:N</a:t>
            </a:r>
            <a:r>
              <a:rPr lang="en-US" sz="5900" dirty="0" smtClean="0"/>
              <a:t> </a:t>
            </a:r>
            <a:r>
              <a:rPr lang="en-US" sz="5900" dirty="0" err="1" smtClean="0"/>
              <a:t>exp</a:t>
            </a:r>
            <a:r>
              <a:rPr lang="en-US" sz="5900" dirty="0" smtClean="0"/>
              <a:t>(-(</a:t>
            </a:r>
            <a:r>
              <a:rPr lang="en-US" altLang="en-US" sz="5900" dirty="0" smtClean="0"/>
              <a:t>x</a:t>
            </a:r>
            <a:r>
              <a:rPr lang="en-US" sz="5900" baseline="-25000" dirty="0" smtClean="0"/>
              <a:t>i</a:t>
            </a:r>
            <a:r>
              <a:rPr lang="en-US" altLang="en-US" sz="5900" dirty="0" smtClean="0"/>
              <a:t>-</a:t>
            </a:r>
            <a:r>
              <a:rPr lang="en-US" altLang="en-US" sz="5900" dirty="0" smtClean="0">
                <a:latin typeface="Symbol" panose="05050102010706020507" pitchFamily="18" charset="2"/>
              </a:rPr>
              <a:t>m</a:t>
            </a:r>
            <a:r>
              <a:rPr lang="en-US" sz="5900" dirty="0" smtClean="0"/>
              <a:t>)</a:t>
            </a:r>
            <a:r>
              <a:rPr lang="en-US" altLang="en-US" sz="5900" baseline="30000" dirty="0" smtClean="0"/>
              <a:t>2</a:t>
            </a:r>
            <a:r>
              <a:rPr lang="en-US" altLang="en-US" sz="5900" dirty="0" smtClean="0"/>
              <a:t>/2</a:t>
            </a:r>
            <a:r>
              <a:rPr lang="en-US" altLang="en-US" sz="5900" dirty="0" smtClean="0">
                <a:latin typeface="Symbol" panose="05050102010706020507" pitchFamily="18" charset="2"/>
              </a:rPr>
              <a:t>s</a:t>
            </a:r>
            <a:r>
              <a:rPr lang="en-US" altLang="en-US" sz="5900" baseline="30000" dirty="0" smtClean="0"/>
              <a:t>2</a:t>
            </a:r>
            <a:r>
              <a:rPr lang="en-US" altLang="en-US" sz="5900" dirty="0" smtClean="0"/>
              <a:t>) ~ </a:t>
            </a:r>
            <a:r>
              <a:rPr lang="en-US" sz="5900" dirty="0">
                <a:latin typeface="Symbol" panose="05050102010706020507" pitchFamily="18" charset="2"/>
              </a:rPr>
              <a:t>P</a:t>
            </a:r>
            <a:r>
              <a:rPr lang="en-US" sz="5900" baseline="-25000" dirty="0"/>
              <a:t>i=1:N</a:t>
            </a:r>
            <a:r>
              <a:rPr lang="en-US" sz="5900" dirty="0"/>
              <a:t> P(</a:t>
            </a:r>
            <a:r>
              <a:rPr lang="en-US" sz="5900" dirty="0" err="1"/>
              <a:t>X</a:t>
            </a:r>
            <a:r>
              <a:rPr lang="en-US" sz="5900" baseline="-25000" dirty="0" err="1"/>
              <a:t>i</a:t>
            </a:r>
            <a:r>
              <a:rPr lang="en-US" sz="5900" dirty="0" err="1"/>
              <a:t>|Y</a:t>
            </a:r>
            <a:r>
              <a:rPr lang="en-US" sz="5900" dirty="0" smtClean="0"/>
              <a:t>)</a:t>
            </a:r>
            <a:endParaRPr lang="en-US" sz="5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3505200"/>
            <a:ext cx="49530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7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6629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“Naïve Bayes” for binary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458200" cy="5638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cy-GB" sz="2600" dirty="0" smtClean="0"/>
              <a:t>		</a:t>
            </a:r>
            <a:r>
              <a:rPr lang="cy-GB" sz="3100" dirty="0" smtClean="0">
                <a:solidFill>
                  <a:srgbClr val="C00000"/>
                </a:solidFill>
              </a:rPr>
              <a:t>ŷ</a:t>
            </a:r>
            <a:r>
              <a:rPr lang="en-US" sz="3100" dirty="0" smtClean="0">
                <a:solidFill>
                  <a:srgbClr val="C00000"/>
                </a:solidFill>
              </a:rPr>
              <a:t> = </a:t>
            </a:r>
            <a:r>
              <a:rPr lang="en-US" sz="3100" dirty="0" err="1" smtClean="0">
                <a:solidFill>
                  <a:srgbClr val="C00000"/>
                </a:solidFill>
              </a:rPr>
              <a:t>argmax</a:t>
            </a:r>
            <a:r>
              <a:rPr lang="en-US" sz="3100" baseline="-25000" dirty="0" err="1" smtClean="0">
                <a:solidFill>
                  <a:srgbClr val="C00000"/>
                </a:solidFill>
              </a:rPr>
              <a:t>y</a:t>
            </a:r>
            <a:r>
              <a:rPr lang="en-US" sz="3100" dirty="0" smtClean="0">
                <a:solidFill>
                  <a:srgbClr val="C00000"/>
                </a:solidFill>
              </a:rPr>
              <a:t> </a:t>
            </a:r>
            <a:r>
              <a:rPr lang="en-US" sz="3100" dirty="0">
                <a:solidFill>
                  <a:srgbClr val="C00000"/>
                </a:solidFill>
                <a:latin typeface="Symbol" panose="05050102010706020507" pitchFamily="18" charset="2"/>
              </a:rPr>
              <a:t>P</a:t>
            </a:r>
            <a:r>
              <a:rPr lang="en-US" sz="3100" baseline="-25000" dirty="0">
                <a:solidFill>
                  <a:srgbClr val="C00000"/>
                </a:solidFill>
              </a:rPr>
              <a:t>i=1:N</a:t>
            </a:r>
            <a:r>
              <a:rPr lang="en-US" sz="3100" dirty="0">
                <a:solidFill>
                  <a:srgbClr val="C00000"/>
                </a:solidFill>
              </a:rPr>
              <a:t> </a:t>
            </a:r>
            <a:r>
              <a:rPr lang="en-US" sz="3100" dirty="0" smtClean="0">
                <a:solidFill>
                  <a:srgbClr val="C00000"/>
                </a:solidFill>
              </a:rPr>
              <a:t>P(X</a:t>
            </a:r>
            <a:r>
              <a:rPr lang="en-US" sz="3100" baseline="-25000" dirty="0" smtClean="0">
                <a:solidFill>
                  <a:srgbClr val="C00000"/>
                </a:solidFill>
              </a:rPr>
              <a:t>i</a:t>
            </a:r>
            <a:r>
              <a:rPr lang="en-US" sz="3100" dirty="0" smtClean="0">
                <a:solidFill>
                  <a:srgbClr val="C00000"/>
                </a:solidFill>
              </a:rPr>
              <a:t>=</a:t>
            </a:r>
            <a:r>
              <a:rPr lang="en-US" sz="3100" dirty="0" err="1" smtClean="0">
                <a:solidFill>
                  <a:srgbClr val="C00000"/>
                </a:solidFill>
              </a:rPr>
              <a:t>x</a:t>
            </a:r>
            <a:r>
              <a:rPr lang="en-US" sz="3100" baseline="-25000" dirty="0" err="1">
                <a:solidFill>
                  <a:srgbClr val="C00000"/>
                </a:solidFill>
              </a:rPr>
              <a:t>i</a:t>
            </a:r>
            <a:r>
              <a:rPr lang="en-US" sz="3100" dirty="0" err="1" smtClean="0">
                <a:solidFill>
                  <a:srgbClr val="C00000"/>
                </a:solidFill>
              </a:rPr>
              <a:t>|Y</a:t>
            </a:r>
            <a:r>
              <a:rPr lang="en-US" sz="3100" dirty="0" smtClean="0">
                <a:solidFill>
                  <a:srgbClr val="C00000"/>
                </a:solidFill>
              </a:rPr>
              <a:t>=y) P(Y=y)</a:t>
            </a:r>
            <a:endParaRPr lang="en-US" sz="2800" dirty="0">
              <a:solidFill>
                <a:srgbClr val="C00000"/>
              </a:solidFill>
            </a:endParaRPr>
          </a:p>
          <a:p>
            <a:r>
              <a:rPr lang="en-US" sz="2600" dirty="0"/>
              <a:t>B</a:t>
            </a:r>
            <a:r>
              <a:rPr lang="en-US" sz="2600" dirty="0" smtClean="0"/>
              <a:t>inary variables x</a:t>
            </a:r>
            <a:r>
              <a:rPr lang="en-US" sz="2600" baseline="-25000" dirty="0" smtClean="0"/>
              <a:t>i</a:t>
            </a:r>
            <a:r>
              <a:rPr lang="en-US" sz="2600" dirty="0" smtClean="0"/>
              <a:t> </a:t>
            </a:r>
            <a:r>
              <a:rPr lang="en-US" sz="2600" dirty="0" smtClean="0">
                <a:sym typeface="Symbol"/>
              </a:rPr>
              <a:t>{0, 1}, y{-1, 1}</a:t>
            </a:r>
            <a:endParaRPr lang="en-US" sz="2600" dirty="0" smtClean="0"/>
          </a:p>
          <a:p>
            <a:r>
              <a:rPr lang="en-US" sz="2600" dirty="0" smtClean="0"/>
              <a:t>Each factor P(X</a:t>
            </a:r>
            <a:r>
              <a:rPr lang="en-US" sz="2600" baseline="-25000" dirty="0" smtClean="0"/>
              <a:t>i</a:t>
            </a:r>
            <a:r>
              <a:rPr lang="en-US" sz="2600" dirty="0" smtClean="0"/>
              <a:t>=</a:t>
            </a:r>
            <a:r>
              <a:rPr lang="en-US" sz="2600" dirty="0" err="1" smtClean="0"/>
              <a:t>x</a:t>
            </a:r>
            <a:r>
              <a:rPr lang="en-US" sz="2600" baseline="-25000" dirty="0" err="1" smtClean="0"/>
              <a:t>i</a:t>
            </a:r>
            <a:r>
              <a:rPr lang="en-US" sz="2600" dirty="0" err="1" smtClean="0"/>
              <a:t>|Y</a:t>
            </a:r>
            <a:r>
              <a:rPr lang="en-US" sz="2600" dirty="0" smtClean="0"/>
              <a:t>=y) and P(Y=y) can be estimated from frequency counts:</a:t>
            </a:r>
          </a:p>
          <a:p>
            <a:pPr marL="0" indent="0">
              <a:buNone/>
            </a:pPr>
            <a:r>
              <a:rPr lang="en-US" sz="2600" dirty="0" smtClean="0"/>
              <a:t>P(X</a:t>
            </a:r>
            <a:r>
              <a:rPr lang="en-US" sz="2600" baseline="-25000" dirty="0" smtClean="0"/>
              <a:t>i</a:t>
            </a:r>
            <a:r>
              <a:rPr lang="en-US" sz="2600" dirty="0" smtClean="0"/>
              <a:t> =1|Y=1) = f</a:t>
            </a:r>
            <a:r>
              <a:rPr lang="en-US" sz="2600" baseline="-25000" dirty="0" smtClean="0"/>
              <a:t>11i	</a:t>
            </a:r>
            <a:r>
              <a:rPr lang="en-US" sz="2600" dirty="0"/>
              <a:t>P(X</a:t>
            </a:r>
            <a:r>
              <a:rPr lang="en-US" sz="2600" baseline="-25000" dirty="0"/>
              <a:t>i</a:t>
            </a:r>
            <a:r>
              <a:rPr lang="en-US" sz="2600" dirty="0"/>
              <a:t> </a:t>
            </a:r>
            <a:r>
              <a:rPr lang="en-US" sz="2600" dirty="0" smtClean="0"/>
              <a:t>=0|Y=1</a:t>
            </a:r>
            <a:r>
              <a:rPr lang="en-US" sz="2600" dirty="0"/>
              <a:t>) = </a:t>
            </a:r>
            <a:r>
              <a:rPr lang="en-US" sz="2600" dirty="0" smtClean="0"/>
              <a:t>f</a:t>
            </a:r>
            <a:r>
              <a:rPr lang="en-US" sz="2600" baseline="-25000" dirty="0" smtClean="0"/>
              <a:t>01i	</a:t>
            </a:r>
            <a:r>
              <a:rPr lang="en-US" sz="2600" dirty="0"/>
              <a:t> </a:t>
            </a:r>
            <a:r>
              <a:rPr lang="en-US" sz="2600" dirty="0" smtClean="0"/>
              <a:t>P(Y=1) </a:t>
            </a:r>
            <a:r>
              <a:rPr lang="en-US" sz="2600" dirty="0"/>
              <a:t>= </a:t>
            </a:r>
            <a:r>
              <a:rPr lang="en-US" sz="2600" dirty="0" smtClean="0"/>
              <a:t>f</a:t>
            </a:r>
            <a:r>
              <a:rPr lang="en-US" sz="2600" baseline="-25000" dirty="0" smtClean="0"/>
              <a:t>1</a:t>
            </a:r>
          </a:p>
          <a:p>
            <a:pPr marL="0" indent="0">
              <a:buNone/>
            </a:pPr>
            <a:r>
              <a:rPr lang="en-US" sz="2600" dirty="0"/>
              <a:t>P(X</a:t>
            </a:r>
            <a:r>
              <a:rPr lang="en-US" sz="2600" baseline="-25000" dirty="0"/>
              <a:t>i</a:t>
            </a:r>
            <a:r>
              <a:rPr lang="en-US" sz="2600" dirty="0"/>
              <a:t> =</a:t>
            </a:r>
            <a:r>
              <a:rPr lang="en-US" sz="2600" dirty="0" smtClean="0"/>
              <a:t>1|Y=-1) </a:t>
            </a:r>
            <a:r>
              <a:rPr lang="en-US" sz="2600" dirty="0"/>
              <a:t>= </a:t>
            </a:r>
            <a:r>
              <a:rPr lang="en-US" sz="2600" dirty="0" smtClean="0"/>
              <a:t>f</a:t>
            </a:r>
            <a:r>
              <a:rPr lang="en-US" sz="2600" baseline="-25000" dirty="0" smtClean="0"/>
              <a:t>10i	</a:t>
            </a:r>
            <a:r>
              <a:rPr lang="en-US" sz="2600" dirty="0"/>
              <a:t>P(X</a:t>
            </a:r>
            <a:r>
              <a:rPr lang="en-US" sz="2600" baseline="-25000" dirty="0"/>
              <a:t>i</a:t>
            </a:r>
            <a:r>
              <a:rPr lang="en-US" sz="2600" dirty="0"/>
              <a:t> </a:t>
            </a:r>
            <a:r>
              <a:rPr lang="en-US" sz="2600" dirty="0" smtClean="0"/>
              <a:t>=0|Y=-1) </a:t>
            </a:r>
            <a:r>
              <a:rPr lang="en-US" sz="2600" dirty="0"/>
              <a:t>= </a:t>
            </a:r>
            <a:r>
              <a:rPr lang="en-US" sz="2600" dirty="0" smtClean="0"/>
              <a:t>f</a:t>
            </a:r>
            <a:r>
              <a:rPr lang="en-US" sz="2600" baseline="-25000" dirty="0" smtClean="0"/>
              <a:t>00i</a:t>
            </a:r>
            <a:r>
              <a:rPr lang="en-US" sz="2600" baseline="-25000" dirty="0"/>
              <a:t>	</a:t>
            </a:r>
            <a:r>
              <a:rPr lang="en-US" sz="2600" dirty="0" smtClean="0"/>
              <a:t> P(Y=-1) </a:t>
            </a:r>
            <a:r>
              <a:rPr lang="en-US" sz="2600" dirty="0"/>
              <a:t>= </a:t>
            </a:r>
            <a:r>
              <a:rPr lang="en-US" sz="2600" dirty="0" smtClean="0"/>
              <a:t>f</a:t>
            </a:r>
            <a:r>
              <a:rPr lang="en-US" sz="2600" baseline="-25000" dirty="0"/>
              <a:t>0</a:t>
            </a:r>
          </a:p>
          <a:p>
            <a:pPr marL="0" indent="0">
              <a:buNone/>
            </a:pPr>
            <a:endParaRPr lang="en-US" sz="2600" baseline="-25000" dirty="0"/>
          </a:p>
          <a:p>
            <a:pPr marL="0" indent="0">
              <a:buNone/>
            </a:pPr>
            <a:r>
              <a:rPr lang="nn-NO" sz="2600" dirty="0"/>
              <a:t>f(</a:t>
            </a:r>
            <a:r>
              <a:rPr lang="nn-NO" sz="2600" b="1" dirty="0"/>
              <a:t>x</a:t>
            </a:r>
            <a:r>
              <a:rPr lang="nn-NO" sz="2600" dirty="0" smtClean="0"/>
              <a:t>) = </a:t>
            </a:r>
            <a:r>
              <a:rPr lang="nn-NO" sz="2600" dirty="0"/>
              <a:t>log(f</a:t>
            </a:r>
            <a:r>
              <a:rPr lang="nn-NO" sz="2600" baseline="-25000" dirty="0"/>
              <a:t>1</a:t>
            </a:r>
            <a:r>
              <a:rPr lang="nn-NO" sz="2600" dirty="0"/>
              <a:t>/ f</a:t>
            </a:r>
            <a:r>
              <a:rPr lang="nn-NO" sz="2600" baseline="-25000" dirty="0"/>
              <a:t>0</a:t>
            </a:r>
            <a:r>
              <a:rPr lang="nn-NO" sz="2600" dirty="0"/>
              <a:t>) </a:t>
            </a:r>
            <a:r>
              <a:rPr lang="nn-NO" sz="2600" dirty="0" smtClean="0"/>
              <a:t>+ </a:t>
            </a:r>
            <a:r>
              <a:rPr lang="en-US" sz="2600" dirty="0" smtClean="0">
                <a:latin typeface="Symbol" panose="05050102010706020507" pitchFamily="18" charset="2"/>
              </a:rPr>
              <a:t>S</a:t>
            </a:r>
            <a:r>
              <a:rPr lang="en-US" sz="2600" baseline="-25000" dirty="0" smtClean="0"/>
              <a:t>i=1:N</a:t>
            </a:r>
            <a:r>
              <a:rPr lang="en-US" sz="2600" dirty="0" smtClean="0"/>
              <a:t> x</a:t>
            </a:r>
            <a:r>
              <a:rPr lang="en-US" sz="2600" baseline="-25000" dirty="0" smtClean="0"/>
              <a:t>i </a:t>
            </a:r>
            <a:r>
              <a:rPr lang="en-US" sz="2600" dirty="0" smtClean="0"/>
              <a:t>log P(X</a:t>
            </a:r>
            <a:r>
              <a:rPr lang="en-US" sz="2600" baseline="-25000" dirty="0" smtClean="0"/>
              <a:t>i</a:t>
            </a:r>
            <a:r>
              <a:rPr lang="en-US" sz="2600" dirty="0" smtClean="0"/>
              <a:t>=</a:t>
            </a:r>
            <a:r>
              <a:rPr lang="en-US" sz="2600" dirty="0"/>
              <a:t>1</a:t>
            </a:r>
            <a:r>
              <a:rPr lang="en-US" sz="2600" dirty="0" smtClean="0"/>
              <a:t>|Y=1)  + (1-x</a:t>
            </a:r>
            <a:r>
              <a:rPr lang="en-US" sz="2600" baseline="-25000" dirty="0" smtClean="0"/>
              <a:t>i</a:t>
            </a:r>
            <a:r>
              <a:rPr lang="en-US" sz="2600" dirty="0" smtClean="0"/>
              <a:t>)</a:t>
            </a:r>
            <a:r>
              <a:rPr lang="en-US" sz="2600" baseline="-25000" dirty="0" smtClean="0"/>
              <a:t> </a:t>
            </a:r>
            <a:r>
              <a:rPr lang="en-US" sz="2600" dirty="0" smtClean="0"/>
              <a:t>log P(X</a:t>
            </a:r>
            <a:r>
              <a:rPr lang="en-US" sz="2600" baseline="-25000" dirty="0" smtClean="0"/>
              <a:t>i</a:t>
            </a:r>
            <a:r>
              <a:rPr lang="en-US" sz="2600" dirty="0" smtClean="0"/>
              <a:t>=0|Y=1) </a:t>
            </a:r>
          </a:p>
          <a:p>
            <a:pPr marL="0" indent="0">
              <a:buNone/>
            </a:pPr>
            <a:r>
              <a:rPr lang="en-US" sz="2600" dirty="0"/>
              <a:t>	 </a:t>
            </a:r>
            <a:r>
              <a:rPr lang="en-US" sz="2600" dirty="0" smtClean="0"/>
              <a:t>                         - </a:t>
            </a:r>
            <a:r>
              <a:rPr lang="en-US" sz="2600" dirty="0"/>
              <a:t>x</a:t>
            </a:r>
            <a:r>
              <a:rPr lang="en-US" sz="2600" baseline="-25000" dirty="0"/>
              <a:t>i </a:t>
            </a:r>
            <a:r>
              <a:rPr lang="en-US" sz="2600" dirty="0" smtClean="0"/>
              <a:t>log P(X</a:t>
            </a:r>
            <a:r>
              <a:rPr lang="en-US" sz="2600" baseline="-25000" dirty="0" smtClean="0"/>
              <a:t>i</a:t>
            </a:r>
            <a:r>
              <a:rPr lang="en-US" sz="2600" dirty="0" smtClean="0"/>
              <a:t>=1|Y=-1) </a:t>
            </a:r>
            <a:r>
              <a:rPr lang="en-US" sz="2600" dirty="0"/>
              <a:t>- </a:t>
            </a:r>
            <a:r>
              <a:rPr lang="en-US" sz="2600" dirty="0" smtClean="0"/>
              <a:t> (</a:t>
            </a:r>
            <a:r>
              <a:rPr lang="en-US" sz="2600" dirty="0"/>
              <a:t>1-x</a:t>
            </a:r>
            <a:r>
              <a:rPr lang="en-US" sz="2600" baseline="-25000" dirty="0"/>
              <a:t>i</a:t>
            </a:r>
            <a:r>
              <a:rPr lang="en-US" sz="2600" dirty="0"/>
              <a:t>)</a:t>
            </a:r>
            <a:r>
              <a:rPr lang="en-US" sz="2600" baseline="-25000" dirty="0" smtClean="0"/>
              <a:t> </a:t>
            </a:r>
            <a:r>
              <a:rPr lang="en-US" sz="2600" dirty="0"/>
              <a:t>log </a:t>
            </a:r>
            <a:r>
              <a:rPr lang="en-US" sz="2600" dirty="0" smtClean="0"/>
              <a:t>P(X</a:t>
            </a:r>
            <a:r>
              <a:rPr lang="en-US" sz="2600" baseline="-25000" dirty="0" smtClean="0"/>
              <a:t>i</a:t>
            </a:r>
            <a:r>
              <a:rPr lang="en-US" sz="2600" dirty="0" smtClean="0"/>
              <a:t>=0|Y=-1)</a:t>
            </a: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nn-NO" sz="2600" dirty="0" smtClean="0"/>
              <a:t>f(</a:t>
            </a:r>
            <a:r>
              <a:rPr lang="nn-NO" sz="2600" b="1" dirty="0" smtClean="0"/>
              <a:t>x</a:t>
            </a:r>
            <a:r>
              <a:rPr lang="nn-NO" sz="2600" dirty="0"/>
              <a:t>)= </a:t>
            </a:r>
            <a:r>
              <a:rPr lang="en-US" sz="2600" dirty="0" smtClean="0">
                <a:latin typeface="Symbol" panose="05050102010706020507" pitchFamily="18" charset="2"/>
              </a:rPr>
              <a:t>S</a:t>
            </a:r>
            <a:r>
              <a:rPr lang="en-US" sz="2600" baseline="-25000" dirty="0" smtClean="0"/>
              <a:t>i=1:N</a:t>
            </a:r>
            <a:r>
              <a:rPr lang="nn-NO" sz="2600" dirty="0" smtClean="0"/>
              <a:t> w</a:t>
            </a:r>
            <a:r>
              <a:rPr lang="en-US" sz="2600" baseline="-25000" dirty="0" err="1"/>
              <a:t>i</a:t>
            </a:r>
            <a:r>
              <a:rPr lang="nn-NO" sz="2600" dirty="0" smtClean="0"/>
              <a:t> x</a:t>
            </a:r>
            <a:r>
              <a:rPr lang="en-US" sz="2600" baseline="-25000" dirty="0" err="1"/>
              <a:t>i</a:t>
            </a:r>
            <a:r>
              <a:rPr lang="nn-NO" sz="2600" dirty="0" smtClean="0"/>
              <a:t> </a:t>
            </a:r>
            <a:r>
              <a:rPr lang="nn-NO" sz="2600" dirty="0"/>
              <a:t>+ </a:t>
            </a:r>
            <a:r>
              <a:rPr lang="nn-NO" sz="2600" dirty="0" smtClean="0"/>
              <a:t>b = </a:t>
            </a:r>
            <a:r>
              <a:rPr lang="nn-NO" sz="2600" b="1" dirty="0" smtClean="0"/>
              <a:t>w</a:t>
            </a:r>
            <a:r>
              <a:rPr lang="en-US" sz="2600" baseline="-25000" dirty="0"/>
              <a:t> </a:t>
            </a:r>
            <a:r>
              <a:rPr lang="en-US" altLang="en-US" sz="2800" dirty="0">
                <a:sym typeface="Symbol" pitchFamily="18" charset="2"/>
              </a:rPr>
              <a:t> </a:t>
            </a:r>
            <a:r>
              <a:rPr lang="nn-NO" sz="2600" b="1" dirty="0" smtClean="0"/>
              <a:t>x</a:t>
            </a:r>
            <a:r>
              <a:rPr lang="nn-NO" sz="2600" dirty="0" smtClean="0"/>
              <a:t>+ </a:t>
            </a:r>
            <a:r>
              <a:rPr lang="nn-NO" sz="2600" dirty="0"/>
              <a:t>b</a:t>
            </a:r>
          </a:p>
          <a:p>
            <a:pPr marL="0" indent="0">
              <a:buNone/>
            </a:pPr>
            <a:r>
              <a:rPr lang="nn-NO" sz="2600" dirty="0" smtClean="0"/>
              <a:t>w</a:t>
            </a:r>
            <a:r>
              <a:rPr lang="nn-NO" sz="2600" baseline="-25000" dirty="0" smtClean="0"/>
              <a:t>i</a:t>
            </a:r>
            <a:r>
              <a:rPr lang="nn-NO" sz="2600" dirty="0" smtClean="0"/>
              <a:t> </a:t>
            </a:r>
            <a:r>
              <a:rPr lang="nn-NO" sz="2600" dirty="0"/>
              <a:t>= log (</a:t>
            </a:r>
            <a:r>
              <a:rPr lang="nn-NO" sz="2600" dirty="0" smtClean="0"/>
              <a:t>f</a:t>
            </a:r>
            <a:r>
              <a:rPr lang="nn-NO" sz="2600" baseline="-25000" dirty="0" smtClean="0"/>
              <a:t>11i</a:t>
            </a:r>
            <a:r>
              <a:rPr lang="nn-NO" sz="2600" dirty="0" smtClean="0"/>
              <a:t>/f</a:t>
            </a:r>
            <a:r>
              <a:rPr lang="nn-NO" sz="2600" baseline="-25000" dirty="0" smtClean="0"/>
              <a:t>10i</a:t>
            </a:r>
            <a:r>
              <a:rPr lang="nn-NO" sz="2600" dirty="0"/>
              <a:t>) - log (</a:t>
            </a:r>
            <a:r>
              <a:rPr lang="nn-NO" sz="2600" dirty="0" smtClean="0"/>
              <a:t>f</a:t>
            </a:r>
            <a:r>
              <a:rPr lang="nn-NO" sz="2600" baseline="-25000" dirty="0" smtClean="0"/>
              <a:t>01i</a:t>
            </a:r>
            <a:r>
              <a:rPr lang="nn-NO" sz="2600" dirty="0" smtClean="0"/>
              <a:t>/f</a:t>
            </a:r>
            <a:r>
              <a:rPr lang="nn-NO" sz="2600" baseline="-25000" dirty="0" smtClean="0"/>
              <a:t>00i</a:t>
            </a:r>
            <a:r>
              <a:rPr lang="nn-NO" sz="2600" dirty="0"/>
              <a:t>)</a:t>
            </a:r>
          </a:p>
          <a:p>
            <a:pPr marL="0" indent="0">
              <a:buNone/>
            </a:pPr>
            <a:r>
              <a:rPr lang="nn-NO" sz="2600" dirty="0" smtClean="0"/>
              <a:t>b = </a:t>
            </a:r>
            <a:r>
              <a:rPr lang="en-US" sz="2600" dirty="0">
                <a:latin typeface="Symbol" panose="05050102010706020507" pitchFamily="18" charset="2"/>
              </a:rPr>
              <a:t>S</a:t>
            </a:r>
            <a:r>
              <a:rPr lang="en-US" sz="2600" baseline="-25000" dirty="0"/>
              <a:t>i=1:N</a:t>
            </a:r>
            <a:r>
              <a:rPr lang="nn-NO" sz="2600" dirty="0"/>
              <a:t> </a:t>
            </a:r>
            <a:r>
              <a:rPr lang="nn-NO" sz="2600" dirty="0" smtClean="0"/>
              <a:t>log </a:t>
            </a:r>
            <a:r>
              <a:rPr lang="nn-NO" sz="2600" dirty="0"/>
              <a:t>(</a:t>
            </a:r>
            <a:r>
              <a:rPr lang="nn-NO" sz="2600" dirty="0" smtClean="0"/>
              <a:t>f</a:t>
            </a:r>
            <a:r>
              <a:rPr lang="nn-NO" sz="2600" baseline="-25000" dirty="0" smtClean="0"/>
              <a:t>01i</a:t>
            </a:r>
            <a:r>
              <a:rPr lang="nn-NO" sz="2600" dirty="0" smtClean="0"/>
              <a:t>/f</a:t>
            </a:r>
            <a:r>
              <a:rPr lang="nn-NO" sz="2600" baseline="-25000" dirty="0" smtClean="0"/>
              <a:t>00i</a:t>
            </a:r>
            <a:r>
              <a:rPr lang="nn-NO" sz="2600" dirty="0"/>
              <a:t>) </a:t>
            </a:r>
            <a:r>
              <a:rPr lang="nn-NO" sz="2600" dirty="0" smtClean="0"/>
              <a:t>+ log(f</a:t>
            </a:r>
            <a:r>
              <a:rPr lang="nn-NO" sz="2600" baseline="-25000" dirty="0" smtClean="0"/>
              <a:t>1</a:t>
            </a:r>
            <a:r>
              <a:rPr lang="nn-NO" sz="2600" dirty="0"/>
              <a:t>/ </a:t>
            </a:r>
            <a:r>
              <a:rPr lang="nn-NO" sz="2600" dirty="0" smtClean="0"/>
              <a:t>f</a:t>
            </a:r>
            <a:r>
              <a:rPr lang="nn-NO" sz="2600" baseline="-25000" dirty="0" smtClean="0"/>
              <a:t>0</a:t>
            </a:r>
            <a:r>
              <a:rPr lang="nn-NO" sz="2600" dirty="0" smtClean="0"/>
              <a:t>)</a:t>
            </a:r>
          </a:p>
          <a:p>
            <a:r>
              <a:rPr lang="en-US" sz="2600" dirty="0" smtClean="0">
                <a:solidFill>
                  <a:srgbClr val="0066FF"/>
                </a:solidFill>
              </a:rPr>
              <a:t>Extends to categorical </a:t>
            </a:r>
            <a:r>
              <a:rPr lang="en-US" sz="2600" dirty="0">
                <a:solidFill>
                  <a:srgbClr val="0066FF"/>
                </a:solidFill>
              </a:rPr>
              <a:t>variables (instead of binary).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baseline="-25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5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71075"/>
            <a:ext cx="8229600" cy="11577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Generative models</a:t>
            </a:r>
            <a:br>
              <a:rPr lang="en-US" dirty="0" smtClean="0"/>
            </a:b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35</a:t>
            </a:fld>
            <a:endParaRPr 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274" y="4727051"/>
            <a:ext cx="1794470" cy="196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940" y="2119996"/>
            <a:ext cx="1646144" cy="151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514600" y="3804927"/>
            <a:ext cx="1143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0066FF"/>
                </a:solidFill>
              </a:rPr>
              <a:t>LDA</a:t>
            </a:r>
            <a:endParaRPr lang="en-US" sz="4000" b="1" dirty="0">
              <a:solidFill>
                <a:srgbClr val="0066FF"/>
              </a:solidFill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9340" flipH="1">
            <a:off x="6374325" y="2352915"/>
            <a:ext cx="2913485" cy="203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84" y="3722065"/>
            <a:ext cx="1303924" cy="130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4419600" y="3573081"/>
            <a:ext cx="18767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Mixture models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924908" y="4409182"/>
            <a:ext cx="22952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Gaussian </a:t>
            </a:r>
          </a:p>
          <a:p>
            <a:r>
              <a:rPr lang="en-US" sz="3200" b="1" dirty="0" smtClean="0">
                <a:solidFill>
                  <a:srgbClr val="C00000"/>
                </a:solidFill>
              </a:rPr>
              <a:t>processes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9016232">
            <a:off x="1517618" y="3475729"/>
            <a:ext cx="761989" cy="267831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989185">
            <a:off x="1812965" y="5118523"/>
            <a:ext cx="253550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457525">
            <a:off x="3915261" y="2904581"/>
            <a:ext cx="276523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7967921">
            <a:off x="5561636" y="4944890"/>
            <a:ext cx="151397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7305" y="3722064"/>
            <a:ext cx="1867143" cy="296993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2080396" y="2057400"/>
            <a:ext cx="1958895" cy="292271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114800" y="3251661"/>
            <a:ext cx="2320795" cy="336413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6527427" y="2502044"/>
            <a:ext cx="2540373" cy="331365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00710" y="5260444"/>
            <a:ext cx="15050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66FF"/>
                </a:solidFill>
              </a:rPr>
              <a:t>Naïve Bayes</a:t>
            </a:r>
            <a:endParaRPr lang="en-US" sz="3200" b="1" dirty="0">
              <a:solidFill>
                <a:srgbClr val="0066FF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 rot="5400000">
            <a:off x="625347" y="1989423"/>
            <a:ext cx="762000" cy="1053196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19739" y="971020"/>
            <a:ext cx="1505071" cy="107721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You are here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3279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410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Gaussian classifier is a “generative model” modeling </a:t>
            </a:r>
            <a:r>
              <a:rPr lang="en-US" dirty="0">
                <a:solidFill>
                  <a:srgbClr val="00B050"/>
                </a:solidFill>
              </a:rPr>
              <a:t>P(X=</a:t>
            </a:r>
            <a:r>
              <a:rPr lang="en-US" b="1" dirty="0" err="1">
                <a:solidFill>
                  <a:srgbClr val="00B050"/>
                </a:solidFill>
              </a:rPr>
              <a:t>x</a:t>
            </a:r>
            <a:r>
              <a:rPr lang="en-US" dirty="0" err="1">
                <a:solidFill>
                  <a:srgbClr val="00B050"/>
                </a:solidFill>
              </a:rPr>
              <a:t>|Y</a:t>
            </a:r>
            <a:r>
              <a:rPr lang="en-US" dirty="0">
                <a:solidFill>
                  <a:srgbClr val="00B050"/>
                </a:solidFill>
              </a:rPr>
              <a:t>=y</a:t>
            </a:r>
            <a:r>
              <a:rPr lang="en-US" dirty="0" smtClean="0">
                <a:solidFill>
                  <a:srgbClr val="00B050"/>
                </a:solidFill>
              </a:rPr>
              <a:t>) </a:t>
            </a:r>
            <a:r>
              <a:rPr lang="en-US" dirty="0" smtClean="0"/>
              <a:t>~ </a:t>
            </a:r>
            <a:r>
              <a:rPr lang="en-US" dirty="0" err="1"/>
              <a:t>exp</a:t>
            </a:r>
            <a:r>
              <a:rPr lang="en-US" dirty="0"/>
              <a:t>(-</a:t>
            </a:r>
            <a:r>
              <a:rPr lang="en-US" altLang="en-US" dirty="0" err="1"/>
              <a:t>ǁ</a:t>
            </a:r>
            <a:r>
              <a:rPr lang="en-US" altLang="en-US" b="1" dirty="0" err="1"/>
              <a:t>x</a:t>
            </a:r>
            <a:r>
              <a:rPr lang="en-US" altLang="en-US" dirty="0"/>
              <a:t>-</a:t>
            </a:r>
            <a:r>
              <a:rPr lang="en-US" altLang="en-US" b="1" dirty="0">
                <a:latin typeface="Symbol" panose="05050102010706020507" pitchFamily="18" charset="2"/>
              </a:rPr>
              <a:t>m</a:t>
            </a:r>
            <a:r>
              <a:rPr lang="en-US" altLang="en-US" b="1" baseline="30000" dirty="0"/>
              <a:t>[y]</a:t>
            </a:r>
            <a:r>
              <a:rPr lang="en-US" altLang="en-US" dirty="0"/>
              <a:t>ǁ</a:t>
            </a:r>
            <a:r>
              <a:rPr lang="en-US" altLang="en-US" baseline="30000" dirty="0"/>
              <a:t>2</a:t>
            </a:r>
            <a:r>
              <a:rPr lang="en-US" altLang="en-US" dirty="0"/>
              <a:t>/2</a:t>
            </a:r>
            <a:r>
              <a:rPr lang="en-US" altLang="en-US" dirty="0">
                <a:latin typeface="Symbol" panose="05050102010706020507" pitchFamily="18" charset="2"/>
              </a:rPr>
              <a:t>s</a:t>
            </a:r>
            <a:r>
              <a:rPr lang="en-US" altLang="en-US" baseline="30000" dirty="0"/>
              <a:t>2</a:t>
            </a:r>
            <a:r>
              <a:rPr lang="en-US" altLang="en-US" dirty="0"/>
              <a:t>).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/>
              <a:t>Using </a:t>
            </a:r>
            <a:r>
              <a:rPr lang="en-US" dirty="0" err="1" smtClean="0"/>
              <a:t>Baye’s</a:t>
            </a:r>
            <a:r>
              <a:rPr lang="en-US" dirty="0" smtClean="0"/>
              <a:t> rule,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	P(Y=</a:t>
            </a:r>
            <a:r>
              <a:rPr lang="en-US" dirty="0" err="1" smtClean="0">
                <a:solidFill>
                  <a:srgbClr val="C00000"/>
                </a:solidFill>
              </a:rPr>
              <a:t>y|X</a:t>
            </a:r>
            <a:r>
              <a:rPr lang="en-US" dirty="0" smtClean="0">
                <a:solidFill>
                  <a:srgbClr val="C00000"/>
                </a:solidFill>
              </a:rPr>
              <a:t>=</a:t>
            </a:r>
            <a:r>
              <a:rPr lang="en-US" b="1" dirty="0" smtClean="0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) </a:t>
            </a:r>
            <a:r>
              <a:rPr lang="en-US" dirty="0"/>
              <a:t>~ </a:t>
            </a:r>
            <a:r>
              <a:rPr lang="en-US" dirty="0">
                <a:solidFill>
                  <a:srgbClr val="0070C0"/>
                </a:solidFill>
              </a:rPr>
              <a:t>P(Y=y) </a:t>
            </a:r>
            <a:r>
              <a:rPr lang="en-US" dirty="0">
                <a:solidFill>
                  <a:srgbClr val="00B050"/>
                </a:solidFill>
              </a:rPr>
              <a:t>P(X=</a:t>
            </a:r>
            <a:r>
              <a:rPr lang="en-US" b="1" dirty="0" err="1">
                <a:solidFill>
                  <a:srgbClr val="00B050"/>
                </a:solidFill>
              </a:rPr>
              <a:t>x</a:t>
            </a:r>
            <a:r>
              <a:rPr lang="en-US" dirty="0" err="1">
                <a:solidFill>
                  <a:srgbClr val="00B050"/>
                </a:solidFill>
              </a:rPr>
              <a:t>|Y</a:t>
            </a:r>
            <a:r>
              <a:rPr lang="en-US" dirty="0">
                <a:solidFill>
                  <a:srgbClr val="00B050"/>
                </a:solidFill>
              </a:rPr>
              <a:t>=y)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one can make “Bayes optimal”-style decisions according to 	</a:t>
            </a:r>
            <a:r>
              <a:rPr lang="en-US" dirty="0" err="1" smtClean="0">
                <a:solidFill>
                  <a:srgbClr val="C00000"/>
                </a:solidFill>
              </a:rPr>
              <a:t>max</a:t>
            </a:r>
            <a:r>
              <a:rPr lang="en-US" baseline="-25000" dirty="0" err="1" smtClean="0">
                <a:solidFill>
                  <a:srgbClr val="C00000"/>
                </a:solidFill>
              </a:rPr>
              <a:t>y</a:t>
            </a:r>
            <a:r>
              <a:rPr lang="en-US" dirty="0" smtClean="0"/>
              <a:t> </a:t>
            </a:r>
            <a:r>
              <a:rPr lang="en-US" dirty="0">
                <a:solidFill>
                  <a:srgbClr val="C00000"/>
                </a:solidFill>
              </a:rPr>
              <a:t>P(Y=</a:t>
            </a:r>
            <a:r>
              <a:rPr lang="en-US" dirty="0" err="1">
                <a:solidFill>
                  <a:srgbClr val="C00000"/>
                </a:solidFill>
              </a:rPr>
              <a:t>y|X</a:t>
            </a:r>
            <a:r>
              <a:rPr lang="en-US" dirty="0">
                <a:solidFill>
                  <a:srgbClr val="C00000"/>
                </a:solidFill>
              </a:rPr>
              <a:t>=</a:t>
            </a:r>
            <a:r>
              <a:rPr lang="en-US" b="1" dirty="0">
                <a:solidFill>
                  <a:srgbClr val="C00000"/>
                </a:solidFill>
              </a:rPr>
              <a:t>x</a:t>
            </a:r>
            <a:r>
              <a:rPr lang="en-US" dirty="0" smtClean="0">
                <a:solidFill>
                  <a:srgbClr val="C00000"/>
                </a:solidFill>
              </a:rPr>
              <a:t>).</a:t>
            </a:r>
            <a:endParaRPr lang="en-US" dirty="0" smtClean="0"/>
          </a:p>
          <a:p>
            <a:r>
              <a:rPr lang="en-US" dirty="0" smtClean="0"/>
              <a:t>The main assumption is the “naïve Bayes” assumption of </a:t>
            </a:r>
            <a:r>
              <a:rPr lang="en-US" b="1" dirty="0" smtClean="0"/>
              <a:t>statistical independence </a:t>
            </a:r>
            <a:r>
              <a:rPr lang="en-US" dirty="0" smtClean="0"/>
              <a:t>of the input variables: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B050"/>
                </a:solidFill>
              </a:rPr>
              <a:t>	P(X=</a:t>
            </a:r>
            <a:r>
              <a:rPr lang="en-US" b="1" dirty="0" err="1" smtClean="0">
                <a:solidFill>
                  <a:srgbClr val="00B050"/>
                </a:solidFill>
              </a:rPr>
              <a:t>x</a:t>
            </a:r>
            <a:r>
              <a:rPr lang="en-US" dirty="0" err="1" smtClean="0">
                <a:solidFill>
                  <a:srgbClr val="00B050"/>
                </a:solidFill>
              </a:rPr>
              <a:t>|Y</a:t>
            </a:r>
            <a:r>
              <a:rPr lang="en-US" dirty="0" smtClean="0">
                <a:solidFill>
                  <a:srgbClr val="00B050"/>
                </a:solidFill>
              </a:rPr>
              <a:t>=y)</a:t>
            </a:r>
            <a:r>
              <a:rPr lang="en-US" dirty="0" smtClean="0">
                <a:latin typeface="Symbol" panose="05050102010706020507" pitchFamily="18" charset="2"/>
              </a:rPr>
              <a:t>= P</a:t>
            </a:r>
            <a:r>
              <a:rPr lang="en-US" baseline="-25000" dirty="0" smtClean="0"/>
              <a:t>i=1:N</a:t>
            </a:r>
            <a:r>
              <a:rPr lang="en-US" dirty="0" smtClean="0"/>
              <a:t> </a:t>
            </a:r>
            <a:r>
              <a:rPr lang="en-US" dirty="0"/>
              <a:t>P(X</a:t>
            </a:r>
            <a:r>
              <a:rPr lang="en-US" baseline="-25000" dirty="0"/>
              <a:t>i</a:t>
            </a:r>
            <a:r>
              <a:rPr lang="en-US" dirty="0"/>
              <a:t>=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 err="1"/>
              <a:t>|Y</a:t>
            </a:r>
            <a:r>
              <a:rPr lang="en-US" dirty="0"/>
              <a:t>=y)</a:t>
            </a:r>
            <a:endParaRPr lang="en-US" dirty="0" smtClean="0"/>
          </a:p>
          <a:p>
            <a:r>
              <a:rPr lang="en-US" dirty="0" smtClean="0"/>
              <a:t>If the 2 classes have the same </a:t>
            </a:r>
            <a:r>
              <a:rPr lang="en-US" altLang="en-US" dirty="0" smtClean="0">
                <a:latin typeface="Symbol" panose="05050102010706020507" pitchFamily="18" charset="2"/>
              </a:rPr>
              <a:t>s, </a:t>
            </a:r>
            <a:r>
              <a:rPr lang="en-US" altLang="en-US" dirty="0" smtClean="0">
                <a:latin typeface="+mj-lt"/>
              </a:rPr>
              <a:t>the Gaussian classifier is a linear discriminant, aka the centroid method, aka Hebb’s rule with target values 1/N</a:t>
            </a:r>
            <a:r>
              <a:rPr lang="en-US" altLang="en-US" baseline="-25000" dirty="0" smtClean="0">
                <a:latin typeface="+mj-lt"/>
              </a:rPr>
              <a:t>1</a:t>
            </a:r>
            <a:r>
              <a:rPr lang="en-US" altLang="en-US" dirty="0" smtClean="0">
                <a:latin typeface="+mj-lt"/>
              </a:rPr>
              <a:t> and -1/N</a:t>
            </a:r>
            <a:r>
              <a:rPr lang="en-US" altLang="en-US" baseline="-25000" dirty="0" smtClean="0">
                <a:latin typeface="+mj-lt"/>
              </a:rPr>
              <a:t>0</a:t>
            </a:r>
            <a:r>
              <a:rPr lang="en-US" altLang="en-US" dirty="0" smtClean="0">
                <a:latin typeface="+mj-lt"/>
              </a:rPr>
              <a:t>.</a:t>
            </a:r>
          </a:p>
          <a:p>
            <a:r>
              <a:rPr lang="en-US" dirty="0" smtClean="0"/>
              <a:t>“Naïve </a:t>
            </a:r>
            <a:r>
              <a:rPr lang="en-US" dirty="0"/>
              <a:t>Bayes” </a:t>
            </a:r>
            <a:r>
              <a:rPr lang="en-US" dirty="0" smtClean="0"/>
              <a:t>is NOT “Bayes </a:t>
            </a:r>
            <a:r>
              <a:rPr lang="en-US" dirty="0"/>
              <a:t>optimal</a:t>
            </a:r>
            <a:r>
              <a:rPr lang="en-US" dirty="0" smtClean="0"/>
              <a:t>” (because of independence assumptions and the estimation of parameters from a finite training set, but it is </a:t>
            </a:r>
            <a:r>
              <a:rPr lang="en-US" b="1" dirty="0" smtClean="0"/>
              <a:t>very </a:t>
            </a:r>
            <a:r>
              <a:rPr lang="en-US" b="1" dirty="0" smtClean="0"/>
              <a:t>useful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1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79412" y="228600"/>
            <a:ext cx="828516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Come to my office hours…</a:t>
            </a:r>
            <a:br>
              <a:rPr lang="en-US" altLang="en-US" dirty="0" smtClean="0"/>
            </a:br>
            <a:r>
              <a:rPr lang="en-US" altLang="en-US" smtClean="0">
                <a:solidFill>
                  <a:srgbClr val="C00000"/>
                </a:solidFill>
              </a:rPr>
              <a:t>Wed </a:t>
            </a:r>
            <a:r>
              <a:rPr lang="en-US" altLang="en-US">
                <a:solidFill>
                  <a:srgbClr val="C00000"/>
                </a:solidFill>
              </a:rPr>
              <a:t>2:30-4:30 </a:t>
            </a:r>
            <a:r>
              <a:rPr lang="en-US" altLang="en-US" dirty="0" smtClean="0">
                <a:solidFill>
                  <a:srgbClr val="C00000"/>
                </a:solidFill>
              </a:rPr>
              <a:t>Soda 329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524001"/>
            <a:ext cx="8534400" cy="5078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3600" b="1" dirty="0" smtClean="0"/>
              <a:t>Next time: LDA</a:t>
            </a:r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37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00" y="2514600"/>
            <a:ext cx="5357813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930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5523" y="3826778"/>
            <a:ext cx="4824563" cy="318362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State of the art ML toolkits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4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86868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5800" y="1295400"/>
            <a:ext cx="944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err="1" smtClean="0"/>
              <a:t>Scikit</a:t>
            </a:r>
            <a:r>
              <a:rPr lang="en-US" sz="1400" dirty="0" smtClean="0"/>
              <a:t> Learn 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scikit-learn.org/stable/auto_examples/classification/plot_classifier_comparison.html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14" name="Right Triangle 13"/>
          <p:cNvSpPr/>
          <p:nvPr/>
        </p:nvSpPr>
        <p:spPr>
          <a:xfrm flipV="1">
            <a:off x="7100" y="0"/>
            <a:ext cx="2299794" cy="20574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9095158">
            <a:off x="-531939" y="486551"/>
            <a:ext cx="2576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n-US" sz="28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4787" y="5801776"/>
            <a:ext cx="357187" cy="395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-76200" y="5548559"/>
            <a:ext cx="897793" cy="395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" pitchFamily="18" charset="0"/>
              </a:rPr>
              <a:t>Input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Times" pitchFamily="18" charset="0"/>
              </a:rPr>
              <a:t>x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49677" y="5029200"/>
            <a:ext cx="1066800" cy="386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25877" y="4961519"/>
            <a:ext cx="990600" cy="296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" pitchFamily="18" charset="0"/>
              </a:rPr>
              <a:t>Output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" pitchFamily="18" charset="0"/>
              </a:rPr>
              <a:t>f</a:t>
            </a:r>
            <a:r>
              <a:rPr lang="en-US" sz="2400" dirty="0" smtClean="0">
                <a:solidFill>
                  <a:schemeClr val="tx1"/>
                </a:solidFill>
                <a:latin typeface="Times" pitchFamily="18" charset="0"/>
              </a:rPr>
              <a:t>(</a:t>
            </a:r>
            <a:r>
              <a:rPr lang="en-US" sz="2400" b="1" dirty="0" smtClean="0">
                <a:solidFill>
                  <a:schemeClr val="tx1"/>
                </a:solidFill>
                <a:latin typeface="Times" pitchFamily="18" charset="0"/>
              </a:rPr>
              <a:t>x</a:t>
            </a:r>
            <a:r>
              <a:rPr lang="en-US" sz="2400" dirty="0" smtClean="0">
                <a:solidFill>
                  <a:schemeClr val="tx1"/>
                </a:solidFill>
                <a:latin typeface="Times" pitchFamily="18" charset="0"/>
              </a:rPr>
              <a:t>) </a:t>
            </a:r>
            <a:endParaRPr lang="en-US" sz="2400" dirty="0">
              <a:solidFill>
                <a:schemeClr val="tx1"/>
              </a:solidFill>
              <a:latin typeface="Times" pitchFamily="18" charset="0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3587377" y="5415936"/>
            <a:ext cx="773905" cy="162954"/>
          </a:xfrm>
          <a:prstGeom prst="rightArrow">
            <a:avLst>
              <a:gd name="adj1" fmla="val 50000"/>
              <a:gd name="adj2" fmla="val 15810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Summing Junction 22"/>
          <p:cNvSpPr/>
          <p:nvPr/>
        </p:nvSpPr>
        <p:spPr>
          <a:xfrm>
            <a:off x="4419600" y="5257800"/>
            <a:ext cx="609600" cy="574527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469077" y="4571352"/>
            <a:ext cx="990600" cy="296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imes" pitchFamily="18" charset="0"/>
              </a:rPr>
              <a:t>y</a:t>
            </a:r>
          </a:p>
        </p:txBody>
      </p:sp>
      <p:sp>
        <p:nvSpPr>
          <p:cNvPr id="29" name="Right Arrow 28"/>
          <p:cNvSpPr/>
          <p:nvPr/>
        </p:nvSpPr>
        <p:spPr>
          <a:xfrm rot="5400000">
            <a:off x="4342724" y="4786371"/>
            <a:ext cx="773905" cy="162954"/>
          </a:xfrm>
          <a:prstGeom prst="rightArrow">
            <a:avLst>
              <a:gd name="adj1" fmla="val 50000"/>
              <a:gd name="adj2" fmla="val 15810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Process 30"/>
          <p:cNvSpPr/>
          <p:nvPr/>
        </p:nvSpPr>
        <p:spPr>
          <a:xfrm rot="16200000">
            <a:off x="2500051" y="4405049"/>
            <a:ext cx="185457" cy="4415645"/>
          </a:xfrm>
          <a:prstGeom prst="flowChartProcess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Process 26"/>
          <p:cNvSpPr/>
          <p:nvPr/>
        </p:nvSpPr>
        <p:spPr>
          <a:xfrm>
            <a:off x="4648199" y="5832327"/>
            <a:ext cx="152401" cy="873273"/>
          </a:xfrm>
          <a:prstGeom prst="flowChartProcess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724400" y="5791200"/>
            <a:ext cx="1524000" cy="296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Times" pitchFamily="18" charset="0"/>
              </a:rPr>
              <a:t>    Loss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Times" pitchFamily="18" charset="0"/>
              </a:rPr>
              <a:t>L(f(</a:t>
            </a:r>
            <a:r>
              <a:rPr lang="en-US" sz="2400" b="1" dirty="0" smtClean="0">
                <a:solidFill>
                  <a:schemeClr val="tx1"/>
                </a:solidFill>
                <a:latin typeface="Times" pitchFamily="18" charset="0"/>
              </a:rPr>
              <a:t>x</a:t>
            </a:r>
            <a:r>
              <a:rPr lang="en-US" sz="2400" dirty="0" smtClean="0">
                <a:solidFill>
                  <a:schemeClr val="tx1"/>
                </a:solidFill>
                <a:latin typeface="Times" pitchFamily="18" charset="0"/>
              </a:rPr>
              <a:t>), y) </a:t>
            </a:r>
            <a:endParaRPr lang="en-US" sz="2400" dirty="0">
              <a:solidFill>
                <a:schemeClr val="tx1"/>
              </a:solidFill>
              <a:latin typeface="Times" pitchFamily="18" charset="0"/>
            </a:endParaRPr>
          </a:p>
        </p:txBody>
      </p:sp>
      <p:sp>
        <p:nvSpPr>
          <p:cNvPr id="33" name="Cube 32"/>
          <p:cNvSpPr/>
          <p:nvPr/>
        </p:nvSpPr>
        <p:spPr>
          <a:xfrm>
            <a:off x="3144877" y="6264164"/>
            <a:ext cx="1371600" cy="661183"/>
          </a:xfrm>
          <a:prstGeom prst="cube">
            <a:avLst/>
          </a:prstGeom>
          <a:solidFill>
            <a:srgbClr val="9696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 smtClean="0"/>
              <a:t>- </a:t>
            </a:r>
            <a:r>
              <a:rPr lang="en-US" altLang="en-US" dirty="0">
                <a:sym typeface="Symbol" pitchFamily="18" charset="2"/>
              </a:rPr>
              <a:t> ∇</a:t>
            </a:r>
            <a:r>
              <a:rPr lang="en-US" altLang="en-US" b="1" baseline="-25000" dirty="0" err="1">
                <a:sym typeface="Symbol" pitchFamily="18" charset="2"/>
              </a:rPr>
              <a:t>w</a:t>
            </a:r>
            <a:r>
              <a:rPr lang="en-US" altLang="en-US" dirty="0" err="1">
                <a:sym typeface="Symbol" pitchFamily="18" charset="2"/>
              </a:rPr>
              <a:t>L</a:t>
            </a:r>
            <a:r>
              <a:rPr lang="en-US" altLang="en-US" dirty="0">
                <a:sym typeface="Symbol" pitchFamily="18" charset="2"/>
              </a:rPr>
              <a:t> </a:t>
            </a:r>
            <a:endParaRPr lang="en-US" dirty="0"/>
          </a:p>
        </p:txBody>
      </p:sp>
      <p:sp>
        <p:nvSpPr>
          <p:cNvPr id="35" name="Flowchart: Process 34"/>
          <p:cNvSpPr/>
          <p:nvPr/>
        </p:nvSpPr>
        <p:spPr>
          <a:xfrm rot="16200000">
            <a:off x="4482244" y="6457499"/>
            <a:ext cx="184793" cy="310079"/>
          </a:xfrm>
          <a:prstGeom prst="flowChartProcess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096000" y="4191000"/>
            <a:ext cx="3048000" cy="2230887"/>
            <a:chOff x="3876675" y="3254445"/>
            <a:chExt cx="4962525" cy="3197524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6675" y="3254445"/>
              <a:ext cx="4667250" cy="3176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3876675" y="5574923"/>
              <a:ext cx="4962525" cy="5293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dirty="0" smtClean="0"/>
                <a:t> </a:t>
              </a:r>
              <a:r>
                <a:rPr lang="en-US" altLang="en-US" dirty="0" err="1" smtClean="0"/>
                <a:t>kNN</a:t>
              </a:r>
              <a:r>
                <a:rPr lang="en-US" altLang="en-US" dirty="0" smtClean="0"/>
                <a:t> Linear SVM  RF boosting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24400" y="5908179"/>
              <a:ext cx="3124200" cy="543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dirty="0" smtClean="0"/>
                <a:t> THE ML “STAFF”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9873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691217" y="913352"/>
            <a:ext cx="2328583" cy="991962"/>
          </a:xfrm>
          <a:prstGeom prst="ellipse">
            <a:avLst/>
          </a:prstGeom>
          <a:gradFill flip="none" rotWithShape="1">
            <a:gsLst>
              <a:gs pos="0">
                <a:srgbClr val="0066FF">
                  <a:tint val="66000"/>
                  <a:satMod val="160000"/>
                </a:srgbClr>
              </a:gs>
              <a:gs pos="50000">
                <a:srgbClr val="0066FF">
                  <a:tint val="44500"/>
                  <a:satMod val="160000"/>
                </a:srgbClr>
              </a:gs>
              <a:gs pos="100000">
                <a:srgbClr val="0066FF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876800" y="944813"/>
            <a:ext cx="2362200" cy="914400"/>
          </a:xfrm>
          <a:prstGeom prst="roundRect">
            <a:avLst/>
          </a:prstGeom>
          <a:solidFill>
            <a:srgbClr val="C0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8229600" cy="115772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Perceptrons</a:t>
            </a:r>
            <a:r>
              <a:rPr lang="en-US" dirty="0" smtClean="0"/>
              <a:t> and kernel methods</a:t>
            </a:r>
            <a:br>
              <a:rPr lang="en-US" dirty="0" smtClean="0"/>
            </a:br>
            <a:r>
              <a:rPr lang="en-US" altLang="en-US" sz="3200" dirty="0" smtClean="0"/>
              <a:t>f(</a:t>
            </a:r>
            <a:r>
              <a:rPr lang="en-US" altLang="en-US" sz="3200" b="1" dirty="0" smtClean="0"/>
              <a:t>x</a:t>
            </a:r>
            <a:r>
              <a:rPr lang="en-US" altLang="en-US" sz="3200" dirty="0"/>
              <a:t>) =</a:t>
            </a:r>
            <a:r>
              <a:rPr lang="en-US" altLang="en-US" dirty="0"/>
              <a:t> </a:t>
            </a:r>
            <a:r>
              <a:rPr lang="en-US" altLang="en-US" b="1" dirty="0" smtClean="0">
                <a:solidFill>
                  <a:srgbClr val="0066FF"/>
                </a:solidFill>
              </a:rPr>
              <a:t>(</a:t>
            </a:r>
            <a:r>
              <a:rPr lang="en-US" altLang="en-US" dirty="0" smtClean="0"/>
              <a:t> </a:t>
            </a:r>
            <a:r>
              <a:rPr lang="en-US" altLang="en-US" sz="4800" dirty="0" err="1" smtClean="0">
                <a:latin typeface="Symbol" pitchFamily="18" charset="2"/>
              </a:rPr>
              <a:t>S</a:t>
            </a:r>
            <a:r>
              <a:rPr lang="en-US" altLang="en-US" sz="3200" baseline="-25000" dirty="0" err="1" smtClean="0"/>
              <a:t>k</a:t>
            </a:r>
            <a:r>
              <a:rPr lang="en-US" altLang="en-US" sz="3200" dirty="0" smtClean="0"/>
              <a:t> </a:t>
            </a:r>
            <a:r>
              <a:rPr lang="en-US" altLang="en-US" sz="3200" dirty="0" err="1" smtClean="0">
                <a:latin typeface="Symbol" pitchFamily="18" charset="2"/>
              </a:rPr>
              <a:t>a</a:t>
            </a:r>
            <a:r>
              <a:rPr lang="en-US" altLang="en-US" sz="3200" baseline="-25000" dirty="0" err="1" smtClean="0"/>
              <a:t>k</a:t>
            </a:r>
            <a:r>
              <a:rPr lang="en-US" altLang="en-US" sz="3200" baseline="-25000" dirty="0" smtClean="0"/>
              <a:t> </a:t>
            </a:r>
            <a:r>
              <a:rPr lang="en-US" altLang="en-US" b="1" dirty="0" smtClean="0">
                <a:solidFill>
                  <a:srgbClr val="C00000"/>
                </a:solidFill>
              </a:rPr>
              <a:t>[</a:t>
            </a:r>
            <a:r>
              <a:rPr lang="en-US" altLang="en-US" sz="3200" b="1" dirty="0" smtClean="0">
                <a:latin typeface="Symbol" pitchFamily="18" charset="2"/>
              </a:rPr>
              <a:t>F</a:t>
            </a:r>
            <a:r>
              <a:rPr lang="en-US" altLang="en-US" sz="3200" dirty="0" smtClean="0"/>
              <a:t>(</a:t>
            </a:r>
            <a:r>
              <a:rPr lang="en-US" altLang="en-US" sz="3200" b="1" dirty="0" err="1" smtClean="0"/>
              <a:t>x</a:t>
            </a:r>
            <a:r>
              <a:rPr lang="en-US" altLang="en-US" sz="3200" baseline="30000" dirty="0" err="1" smtClean="0"/>
              <a:t>k</a:t>
            </a:r>
            <a:r>
              <a:rPr lang="en-US" altLang="en-US" sz="3200" dirty="0" smtClean="0"/>
              <a:t>)</a:t>
            </a:r>
            <a:r>
              <a:rPr lang="en-US" altLang="en-US" sz="2800" dirty="0"/>
              <a:t> </a:t>
            </a:r>
            <a:r>
              <a:rPr lang="en-US" altLang="en-US" b="1" dirty="0" smtClean="0">
                <a:solidFill>
                  <a:srgbClr val="0066FF"/>
                </a:solidFill>
              </a:rPr>
              <a:t>)</a:t>
            </a:r>
            <a:r>
              <a:rPr lang="en-US" altLang="en-US" sz="3200" dirty="0" smtClean="0"/>
              <a:t> </a:t>
            </a:r>
            <a:r>
              <a:rPr lang="en-US" altLang="en-US" sz="3200" dirty="0">
                <a:sym typeface="Symbol" pitchFamily="18" charset="2"/>
              </a:rPr>
              <a:t> </a:t>
            </a:r>
            <a:r>
              <a:rPr lang="en-US" altLang="en-US" sz="3200" b="1" dirty="0">
                <a:latin typeface="Symbol" pitchFamily="18" charset="2"/>
              </a:rPr>
              <a:t>F</a:t>
            </a:r>
            <a:r>
              <a:rPr lang="en-US" altLang="en-US" sz="3200" dirty="0"/>
              <a:t>(</a:t>
            </a:r>
            <a:r>
              <a:rPr lang="en-US" altLang="en-US" sz="3200" b="1" dirty="0"/>
              <a:t>x</a:t>
            </a:r>
            <a:r>
              <a:rPr lang="en-US" altLang="en-US" sz="3200" dirty="0" smtClean="0"/>
              <a:t>)</a:t>
            </a:r>
            <a:r>
              <a:rPr lang="en-US" altLang="en-US" sz="2800" dirty="0">
                <a:solidFill>
                  <a:srgbClr val="C00000"/>
                </a:solidFill>
              </a:rPr>
              <a:t> </a:t>
            </a:r>
            <a:r>
              <a:rPr lang="en-US" altLang="en-US" b="1" dirty="0" smtClean="0">
                <a:solidFill>
                  <a:srgbClr val="C00000"/>
                </a:solidFill>
              </a:rPr>
              <a:t>]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5</a:t>
            </a:fld>
            <a:endParaRPr 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274" y="4727051"/>
            <a:ext cx="1794470" cy="196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940" y="2119996"/>
            <a:ext cx="1646144" cy="151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27199" y="1639665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66FF"/>
                </a:solidFill>
              </a:rPr>
              <a:t>w</a:t>
            </a:r>
            <a:endParaRPr lang="en-US" sz="3200" b="1" dirty="0">
              <a:solidFill>
                <a:srgbClr val="0066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45161" y="1691040"/>
            <a:ext cx="1745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k</a:t>
            </a:r>
            <a:r>
              <a:rPr lang="en-US" sz="3200" dirty="0" smtClean="0">
                <a:solidFill>
                  <a:srgbClr val="C00000"/>
                </a:solidFill>
              </a:rPr>
              <a:t>(</a:t>
            </a:r>
            <a:r>
              <a:rPr lang="en-US" sz="3200" b="1" dirty="0" err="1" smtClean="0">
                <a:solidFill>
                  <a:srgbClr val="C00000"/>
                </a:solidFill>
              </a:rPr>
              <a:t>x</a:t>
            </a:r>
            <a:r>
              <a:rPr lang="en-US" sz="3200" baseline="30000" dirty="0" err="1" smtClean="0">
                <a:solidFill>
                  <a:srgbClr val="C00000"/>
                </a:solidFill>
              </a:rPr>
              <a:t>k</a:t>
            </a:r>
            <a:r>
              <a:rPr lang="en-US" sz="3200" dirty="0" smtClean="0">
                <a:solidFill>
                  <a:srgbClr val="C00000"/>
                </a:solidFill>
              </a:rPr>
              <a:t>,</a:t>
            </a:r>
            <a:r>
              <a:rPr lang="en-US" sz="3200" b="1" dirty="0" smtClean="0">
                <a:solidFill>
                  <a:srgbClr val="C00000"/>
                </a:solidFill>
              </a:rPr>
              <a:t> x</a:t>
            </a:r>
            <a:r>
              <a:rPr lang="en-US" sz="3200" dirty="0" smtClean="0">
                <a:solidFill>
                  <a:srgbClr val="C00000"/>
                </a:solidFill>
              </a:rPr>
              <a:t>;</a:t>
            </a:r>
            <a:r>
              <a:rPr lang="en-US" sz="3200" b="1" dirty="0" smtClean="0">
                <a:solidFill>
                  <a:srgbClr val="C00000"/>
                </a:solidFill>
              </a:rPr>
              <a:t> </a:t>
            </a:r>
            <a:r>
              <a:rPr lang="en-US" sz="3200" b="1" dirty="0" smtClean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r>
              <a:rPr lang="en-US" sz="3200" dirty="0" smtClean="0">
                <a:solidFill>
                  <a:srgbClr val="C00000"/>
                </a:solidFill>
              </a:rPr>
              <a:t>)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599" y="5222319"/>
            <a:ext cx="188384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66FF"/>
                </a:solidFill>
              </a:rPr>
              <a:t>Hebb’s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err="1" smtClean="0">
                <a:latin typeface="Symbol" pitchFamily="18" charset="2"/>
              </a:rPr>
              <a:t>a</a:t>
            </a:r>
            <a:r>
              <a:rPr lang="en-US" altLang="en-US" baseline="-25000" dirty="0" err="1" smtClean="0"/>
              <a:t>k</a:t>
            </a:r>
            <a:r>
              <a:rPr lang="en-US" altLang="en-US" baseline="-25000" dirty="0" smtClean="0"/>
              <a:t> = </a:t>
            </a:r>
            <a:r>
              <a:rPr lang="en-US" altLang="en-US" dirty="0" err="1" smtClean="0">
                <a:latin typeface="+mj-lt"/>
              </a:rPr>
              <a:t>y</a:t>
            </a:r>
            <a:r>
              <a:rPr lang="en-US" altLang="en-US" baseline="-25000" dirty="0" err="1" smtClean="0"/>
              <a:t>k</a:t>
            </a:r>
            <a:endParaRPr lang="en-US" altLang="en-US" baseline="-25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k(</a:t>
            </a:r>
            <a:r>
              <a:rPr lang="en-US" b="1" dirty="0" err="1">
                <a:solidFill>
                  <a:srgbClr val="C00000"/>
                </a:solidFill>
              </a:rPr>
              <a:t>x</a:t>
            </a:r>
            <a:r>
              <a:rPr lang="en-US" baseline="30000" dirty="0" err="1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,</a:t>
            </a:r>
            <a:r>
              <a:rPr lang="en-US" b="1" dirty="0">
                <a:solidFill>
                  <a:srgbClr val="C00000"/>
                </a:solidFill>
              </a:rPr>
              <a:t> x</a:t>
            </a:r>
            <a:r>
              <a:rPr lang="en-US" dirty="0" smtClean="0">
                <a:solidFill>
                  <a:srgbClr val="C00000"/>
                </a:solidFill>
              </a:rPr>
              <a:t>) = </a:t>
            </a:r>
            <a:r>
              <a:rPr lang="en-US" b="1" dirty="0" err="1" smtClean="0">
                <a:solidFill>
                  <a:srgbClr val="C00000"/>
                </a:solidFill>
              </a:rPr>
              <a:t>x</a:t>
            </a:r>
            <a:r>
              <a:rPr lang="en-US" baseline="30000" dirty="0" err="1" smtClean="0">
                <a:solidFill>
                  <a:srgbClr val="C00000"/>
                </a:solidFill>
              </a:rPr>
              <a:t>k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>
                <a:solidFill>
                  <a:srgbClr val="C00000"/>
                </a:solidFill>
                <a:sym typeface="Symbol" pitchFamily="18" charset="2"/>
              </a:rPr>
              <a:t></a:t>
            </a:r>
            <a:r>
              <a:rPr lang="en-US" b="1" dirty="0" smtClean="0">
                <a:solidFill>
                  <a:srgbClr val="C00000"/>
                </a:solidFill>
              </a:rPr>
              <a:t>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No </a:t>
            </a:r>
            <a:r>
              <a:rPr lang="en-US" b="1" dirty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endParaRPr lang="en-US" b="1" dirty="0" smtClean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66FF"/>
                </a:solidFill>
              </a:rPr>
              <a:t>f(</a:t>
            </a:r>
            <a:r>
              <a:rPr lang="en-US" altLang="en-US" b="1" dirty="0">
                <a:solidFill>
                  <a:srgbClr val="0066FF"/>
                </a:solidFill>
              </a:rPr>
              <a:t>x</a:t>
            </a:r>
            <a:r>
              <a:rPr lang="en-US" altLang="en-US" dirty="0">
                <a:solidFill>
                  <a:srgbClr val="0066FF"/>
                </a:solidFill>
              </a:rPr>
              <a:t>) = </a:t>
            </a:r>
            <a:r>
              <a:rPr lang="en-US" altLang="en-US" b="1" dirty="0">
                <a:solidFill>
                  <a:srgbClr val="0066FF"/>
                </a:solidFill>
              </a:rPr>
              <a:t>w </a:t>
            </a:r>
            <a:r>
              <a:rPr lang="en-US" altLang="en-US" dirty="0">
                <a:solidFill>
                  <a:srgbClr val="0066FF"/>
                </a:solidFill>
                <a:sym typeface="Symbol" pitchFamily="18" charset="2"/>
              </a:rPr>
              <a:t> </a:t>
            </a:r>
            <a:r>
              <a:rPr lang="en-US" altLang="en-US" b="1" dirty="0" smtClean="0">
                <a:solidFill>
                  <a:srgbClr val="0066FF"/>
                </a:solidFill>
              </a:rPr>
              <a:t>x</a:t>
            </a:r>
            <a:endParaRPr lang="en-US" altLang="en-US" dirty="0">
              <a:solidFill>
                <a:srgbClr val="0066FF"/>
              </a:solidFill>
            </a:endParaRPr>
          </a:p>
          <a:p>
            <a:endParaRPr lang="en-US" sz="2000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057400" y="3491596"/>
            <a:ext cx="25146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rgbClr val="0066FF"/>
                </a:solidFill>
              </a:rPr>
              <a:t>Perceptrons</a:t>
            </a:r>
            <a:endParaRPr lang="en-US" sz="2000" b="1" dirty="0">
              <a:solidFill>
                <a:srgbClr val="0066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baseline="-25000" dirty="0"/>
              <a:t> </a:t>
            </a:r>
            <a:r>
              <a:rPr lang="en-US" altLang="en-US" dirty="0" smtClean="0"/>
              <a:t>fitted to </a:t>
            </a:r>
            <a:r>
              <a:rPr lang="en-US" altLang="en-US" dirty="0" err="1" smtClean="0"/>
              <a:t>R</a:t>
            </a:r>
            <a:r>
              <a:rPr lang="en-US" altLang="en-US" baseline="-25000" dirty="0" err="1" smtClean="0"/>
              <a:t>train</a:t>
            </a:r>
            <a:endParaRPr lang="en-US" altLang="en-US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k(</a:t>
            </a:r>
            <a:r>
              <a:rPr lang="en-US" b="1" dirty="0" err="1">
                <a:solidFill>
                  <a:srgbClr val="C00000"/>
                </a:solidFill>
              </a:rPr>
              <a:t>x</a:t>
            </a:r>
            <a:r>
              <a:rPr lang="en-US" baseline="30000" dirty="0" err="1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,</a:t>
            </a:r>
            <a:r>
              <a:rPr lang="en-US" b="1" dirty="0">
                <a:solidFill>
                  <a:srgbClr val="C00000"/>
                </a:solidFill>
              </a:rPr>
              <a:t> x</a:t>
            </a:r>
            <a:r>
              <a:rPr lang="en-US" dirty="0">
                <a:solidFill>
                  <a:srgbClr val="C00000"/>
                </a:solidFill>
              </a:rPr>
              <a:t>) = </a:t>
            </a:r>
            <a:r>
              <a:rPr lang="en-US" b="1" dirty="0" err="1">
                <a:solidFill>
                  <a:srgbClr val="C00000"/>
                </a:solidFill>
              </a:rPr>
              <a:t>x</a:t>
            </a:r>
            <a:r>
              <a:rPr lang="en-US" baseline="30000" dirty="0" err="1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altLang="en-US" dirty="0">
                <a:solidFill>
                  <a:srgbClr val="C00000"/>
                </a:solidFill>
                <a:sym typeface="Symbol" pitchFamily="18" charset="2"/>
              </a:rPr>
              <a:t>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No </a:t>
            </a:r>
            <a:r>
              <a:rPr lang="en-US" b="1" dirty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endParaRPr lang="en-US" b="1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0066FF"/>
                </a:solidFill>
              </a:rPr>
              <a:t>f(</a:t>
            </a:r>
            <a:r>
              <a:rPr lang="en-US" altLang="en-US" b="1" dirty="0" smtClean="0">
                <a:solidFill>
                  <a:srgbClr val="0066FF"/>
                </a:solidFill>
              </a:rPr>
              <a:t>x</a:t>
            </a:r>
            <a:r>
              <a:rPr lang="en-US" altLang="en-US" dirty="0">
                <a:solidFill>
                  <a:srgbClr val="0066FF"/>
                </a:solidFill>
              </a:rPr>
              <a:t>) = </a:t>
            </a:r>
            <a:r>
              <a:rPr lang="en-US" altLang="en-US" b="1" dirty="0">
                <a:solidFill>
                  <a:srgbClr val="0066FF"/>
                </a:solidFill>
              </a:rPr>
              <a:t>w </a:t>
            </a:r>
            <a:r>
              <a:rPr lang="en-US" altLang="en-US" dirty="0">
                <a:solidFill>
                  <a:srgbClr val="0066FF"/>
                </a:solidFill>
                <a:sym typeface="Symbol" pitchFamily="18" charset="2"/>
              </a:rPr>
              <a:t> </a:t>
            </a:r>
            <a:r>
              <a:rPr lang="en-US" altLang="en-US" b="1" dirty="0" smtClean="0">
                <a:solidFill>
                  <a:srgbClr val="0066FF"/>
                </a:solidFill>
              </a:rPr>
              <a:t>x</a:t>
            </a:r>
            <a:endParaRPr lang="en-US" altLang="en-US" dirty="0">
              <a:solidFill>
                <a:srgbClr val="0066FF"/>
              </a:solidFill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9340" flipH="1">
            <a:off x="6374325" y="2352915"/>
            <a:ext cx="2913485" cy="203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84" y="3722065"/>
            <a:ext cx="1303924" cy="130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4114800" y="3278891"/>
            <a:ext cx="241262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rgbClr val="C00000"/>
                </a:solidFill>
              </a:rPr>
              <a:t>Parzen</a:t>
            </a:r>
            <a:r>
              <a:rPr lang="en-US" sz="2000" b="1" dirty="0" smtClean="0">
                <a:solidFill>
                  <a:srgbClr val="C00000"/>
                </a:solidFill>
              </a:rPr>
              <a:t> windows</a:t>
            </a:r>
            <a:endParaRPr lang="en-US" sz="2000" b="1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baseline="-25000" dirty="0"/>
              <a:t> = </a:t>
            </a:r>
            <a:r>
              <a:rPr lang="en-US" altLang="en-US" dirty="0" err="1"/>
              <a:t>y</a:t>
            </a:r>
            <a:r>
              <a:rPr lang="en-US" altLang="en-US" baseline="-25000" dirty="0" err="1"/>
              <a:t>k</a:t>
            </a:r>
            <a:endParaRPr lang="en-US" altLang="en-US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Any k(</a:t>
            </a:r>
            <a:r>
              <a:rPr lang="en-US" b="1" dirty="0" err="1" smtClean="0">
                <a:solidFill>
                  <a:srgbClr val="C00000"/>
                </a:solidFill>
              </a:rPr>
              <a:t>x</a:t>
            </a:r>
            <a:r>
              <a:rPr lang="en-US" baseline="30000" dirty="0" err="1" smtClean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,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x</a:t>
            </a:r>
            <a:r>
              <a:rPr lang="en-US" dirty="0" smtClean="0">
                <a:solidFill>
                  <a:srgbClr val="C00000"/>
                </a:solidFill>
              </a:rPr>
              <a:t>;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r>
              <a:rPr lang="en-US" dirty="0" smtClean="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C00000"/>
                </a:solidFill>
                <a:latin typeface="Symbol" panose="05050102010706020507" pitchFamily="18" charset="2"/>
              </a:rPr>
              <a:t>q </a:t>
            </a:r>
            <a:r>
              <a:rPr lang="en-US" altLang="en-US" baseline="-25000" dirty="0" smtClean="0">
                <a:solidFill>
                  <a:srgbClr val="C00000"/>
                </a:solidFill>
              </a:rPr>
              <a:t> </a:t>
            </a:r>
            <a:r>
              <a:rPr lang="en-US" altLang="en-US" dirty="0">
                <a:solidFill>
                  <a:srgbClr val="C00000"/>
                </a:solidFill>
              </a:rPr>
              <a:t>fitted to </a:t>
            </a:r>
            <a:r>
              <a:rPr lang="en-US" altLang="en-US" dirty="0" smtClean="0">
                <a:solidFill>
                  <a:srgbClr val="C00000"/>
                </a:solidFill>
              </a:rPr>
              <a:t>R</a:t>
            </a:r>
            <a:r>
              <a:rPr lang="en-US" altLang="en-US" baseline="-25000" dirty="0" smtClean="0">
                <a:solidFill>
                  <a:srgbClr val="C00000"/>
                </a:solidFill>
              </a:rPr>
              <a:t>CV</a:t>
            </a:r>
            <a:endParaRPr lang="en-US" dirty="0" smtClean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f(</a:t>
            </a:r>
            <a:r>
              <a:rPr lang="en-US" altLang="en-US" b="1" dirty="0" smtClean="0"/>
              <a:t>x</a:t>
            </a:r>
            <a:r>
              <a:rPr lang="en-US" altLang="en-US" dirty="0" smtClean="0"/>
              <a:t>)=</a:t>
            </a:r>
            <a:r>
              <a:rPr lang="en-US" altLang="en-US" dirty="0" err="1" smtClean="0">
                <a:latin typeface="Symbol" pitchFamily="18" charset="2"/>
              </a:rPr>
              <a:t>S</a:t>
            </a:r>
            <a:r>
              <a:rPr lang="en-US" altLang="en-US" baseline="-25000" dirty="0" err="1" smtClean="0"/>
              <a:t>k</a:t>
            </a:r>
            <a:r>
              <a:rPr lang="en-US" altLang="en-US" dirty="0" smtClean="0"/>
              <a:t> </a:t>
            </a: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dirty="0"/>
              <a:t> k(</a:t>
            </a:r>
            <a:r>
              <a:rPr lang="en-US" altLang="en-US" b="1" dirty="0" err="1"/>
              <a:t>x</a:t>
            </a:r>
            <a:r>
              <a:rPr lang="en-US" altLang="en-US" baseline="30000" dirty="0" err="1"/>
              <a:t>k</a:t>
            </a:r>
            <a:r>
              <a:rPr lang="en-US" altLang="en-US" dirty="0"/>
              <a:t>, </a:t>
            </a:r>
            <a:r>
              <a:rPr lang="en-US" altLang="en-US" b="1" dirty="0" smtClean="0"/>
              <a:t>x</a:t>
            </a:r>
            <a:r>
              <a:rPr lang="en-US" dirty="0"/>
              <a:t> ;</a:t>
            </a:r>
            <a:r>
              <a:rPr lang="en-US" b="1" dirty="0"/>
              <a:t> </a:t>
            </a:r>
            <a:r>
              <a:rPr lang="en-US" b="1" dirty="0">
                <a:latin typeface="Symbol" panose="05050102010706020507" pitchFamily="18" charset="2"/>
              </a:rPr>
              <a:t>q</a:t>
            </a:r>
            <a:r>
              <a:rPr lang="en-US" dirty="0"/>
              <a:t>)</a:t>
            </a:r>
            <a:endParaRPr lang="en-US" alt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96308" y="4253596"/>
            <a:ext cx="241262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Kernel methods</a:t>
            </a:r>
            <a:endParaRPr lang="en-US" sz="2000" b="1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baseline="-25000" dirty="0"/>
              <a:t> </a:t>
            </a:r>
            <a:r>
              <a:rPr lang="en-US" altLang="en-US" dirty="0"/>
              <a:t>fitted to </a:t>
            </a:r>
            <a:r>
              <a:rPr lang="en-US" altLang="en-US" dirty="0" err="1"/>
              <a:t>R</a:t>
            </a:r>
            <a:r>
              <a:rPr lang="en-US" altLang="en-US" baseline="-25000" dirty="0" err="1"/>
              <a:t>train</a:t>
            </a:r>
            <a:endParaRPr lang="en-US" altLang="en-US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Any k(</a:t>
            </a:r>
            <a:r>
              <a:rPr lang="en-US" b="1" dirty="0" err="1" smtClean="0">
                <a:solidFill>
                  <a:srgbClr val="C00000"/>
                </a:solidFill>
              </a:rPr>
              <a:t>x</a:t>
            </a:r>
            <a:r>
              <a:rPr lang="en-US" baseline="30000" dirty="0" err="1" smtClean="0">
                <a:solidFill>
                  <a:srgbClr val="C00000"/>
                </a:solidFill>
              </a:rPr>
              <a:t>k</a:t>
            </a:r>
            <a:r>
              <a:rPr lang="en-US" dirty="0">
                <a:solidFill>
                  <a:srgbClr val="C00000"/>
                </a:solidFill>
              </a:rPr>
              <a:t>,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x</a:t>
            </a:r>
            <a:r>
              <a:rPr lang="en-US" dirty="0" smtClean="0">
                <a:solidFill>
                  <a:srgbClr val="C00000"/>
                </a:solidFill>
              </a:rPr>
              <a:t>;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Symbol" panose="05050102010706020507" pitchFamily="18" charset="2"/>
              </a:rPr>
              <a:t>q</a:t>
            </a:r>
            <a:r>
              <a:rPr lang="en-US" dirty="0" smtClean="0">
                <a:solidFill>
                  <a:srgbClr val="C00000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Symbol" panose="05050102010706020507" pitchFamily="18" charset="2"/>
              </a:rPr>
              <a:t>q </a:t>
            </a:r>
            <a:r>
              <a:rPr lang="en-US" altLang="en-US" baseline="-25000" dirty="0">
                <a:solidFill>
                  <a:srgbClr val="C00000"/>
                </a:solidFill>
              </a:rPr>
              <a:t> </a:t>
            </a:r>
            <a:r>
              <a:rPr lang="en-US" altLang="en-US" dirty="0">
                <a:solidFill>
                  <a:srgbClr val="C00000"/>
                </a:solidFill>
              </a:rPr>
              <a:t>fitted to R</a:t>
            </a:r>
            <a:r>
              <a:rPr lang="en-US" altLang="en-US" baseline="-25000" dirty="0">
                <a:solidFill>
                  <a:srgbClr val="C00000"/>
                </a:solidFill>
              </a:rPr>
              <a:t>CV</a:t>
            </a:r>
            <a:endParaRPr lang="en-US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f(</a:t>
            </a:r>
            <a:r>
              <a:rPr lang="en-US" altLang="en-US" b="1" dirty="0" smtClean="0"/>
              <a:t>x</a:t>
            </a:r>
            <a:r>
              <a:rPr lang="en-US" altLang="en-US" dirty="0" smtClean="0"/>
              <a:t>)=</a:t>
            </a:r>
            <a:r>
              <a:rPr lang="en-US" altLang="en-US" dirty="0" err="1" smtClean="0">
                <a:latin typeface="Symbol" pitchFamily="18" charset="2"/>
              </a:rPr>
              <a:t>S</a:t>
            </a:r>
            <a:r>
              <a:rPr lang="en-US" altLang="en-US" baseline="-25000" dirty="0" err="1" smtClean="0"/>
              <a:t>k</a:t>
            </a:r>
            <a:r>
              <a:rPr lang="en-US" altLang="en-US" dirty="0" smtClean="0"/>
              <a:t> </a:t>
            </a: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dirty="0"/>
              <a:t> k(</a:t>
            </a:r>
            <a:r>
              <a:rPr lang="en-US" altLang="en-US" b="1" dirty="0" err="1"/>
              <a:t>x</a:t>
            </a:r>
            <a:r>
              <a:rPr lang="en-US" altLang="en-US" baseline="30000" dirty="0" err="1"/>
              <a:t>k</a:t>
            </a:r>
            <a:r>
              <a:rPr lang="en-US" altLang="en-US" dirty="0"/>
              <a:t>, </a:t>
            </a:r>
            <a:r>
              <a:rPr lang="en-US" altLang="en-US" b="1" dirty="0" smtClean="0"/>
              <a:t>x</a:t>
            </a:r>
            <a:r>
              <a:rPr lang="en-US" dirty="0"/>
              <a:t> ;</a:t>
            </a:r>
            <a:r>
              <a:rPr lang="en-US" b="1" dirty="0"/>
              <a:t> </a:t>
            </a:r>
            <a:r>
              <a:rPr lang="en-US" b="1" dirty="0">
                <a:latin typeface="Symbol" panose="05050102010706020507" pitchFamily="18" charset="2"/>
              </a:rPr>
              <a:t>q</a:t>
            </a:r>
            <a:r>
              <a:rPr lang="en-US" dirty="0" smtClean="0"/>
              <a:t>)</a:t>
            </a:r>
          </a:p>
          <a:p>
            <a:endParaRPr lang="en-US" altLang="en-US" sz="2000" dirty="0">
              <a:solidFill>
                <a:srgbClr val="C00000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9016232">
            <a:off x="1517618" y="3475729"/>
            <a:ext cx="761989" cy="267831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989185">
            <a:off x="1812965" y="5118523"/>
            <a:ext cx="253550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457525">
            <a:off x="3915261" y="2904581"/>
            <a:ext cx="276523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7967921">
            <a:off x="5561636" y="4944890"/>
            <a:ext cx="151397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7305" y="3722064"/>
            <a:ext cx="1867143" cy="296993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2080396" y="2057400"/>
            <a:ext cx="1958895" cy="292271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114800" y="3251661"/>
            <a:ext cx="2320795" cy="336413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6527427" y="2502044"/>
            <a:ext cx="2540373" cy="331365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24"/>
          <p:cNvSpPr/>
          <p:nvPr/>
        </p:nvSpPr>
        <p:spPr>
          <a:xfrm flipV="1">
            <a:off x="7100" y="0"/>
            <a:ext cx="2299794" cy="20574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19095158">
            <a:off x="-531939" y="486551"/>
            <a:ext cx="2576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n-US" sz="28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677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991600" cy="5562600"/>
          </a:xfrm>
        </p:spPr>
        <p:txBody>
          <a:bodyPr>
            <a:normAutofit fontScale="55000" lnSpcReduction="200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en-US" sz="3200" dirty="0" smtClean="0"/>
              <a:t>We do not want to just minimize:              </a:t>
            </a:r>
          </a:p>
          <a:p>
            <a:pPr marL="0" lvl="1" indent="0">
              <a:buNone/>
            </a:pPr>
            <a:r>
              <a:rPr lang="en-US" altLang="en-US" sz="3200" dirty="0"/>
              <a:t>	</a:t>
            </a:r>
            <a:r>
              <a:rPr lang="en-US" altLang="en-US" sz="3200" dirty="0" err="1" smtClean="0"/>
              <a:t>R</a:t>
            </a:r>
            <a:r>
              <a:rPr lang="en-US" altLang="en-US" sz="3200" baseline="-25000" dirty="0" err="1" smtClean="0"/>
              <a:t>train</a:t>
            </a:r>
            <a:r>
              <a:rPr lang="en-US" altLang="en-US" sz="3200" dirty="0" smtClean="0"/>
              <a:t>[f</a:t>
            </a:r>
            <a:r>
              <a:rPr lang="en-US" altLang="en-US" sz="3200" dirty="0"/>
              <a:t>] = </a:t>
            </a:r>
            <a:r>
              <a:rPr lang="en-US" altLang="en-US" sz="2400" dirty="0"/>
              <a:t>(1/N) </a:t>
            </a:r>
            <a:r>
              <a:rPr lang="en-US" altLang="en-US" sz="3200" dirty="0" err="1">
                <a:latin typeface="Symbol" pitchFamily="18" charset="2"/>
              </a:rPr>
              <a:t>S</a:t>
            </a:r>
            <a:r>
              <a:rPr lang="en-US" altLang="en-US" sz="3200" baseline="-25000" dirty="0" err="1"/>
              <a:t>k</a:t>
            </a:r>
            <a:r>
              <a:rPr lang="en-US" altLang="en-US" sz="3200" baseline="-25000" dirty="0"/>
              <a:t>=1:N</a:t>
            </a:r>
            <a:r>
              <a:rPr lang="en-US" altLang="en-US" sz="3200" dirty="0"/>
              <a:t> L( f(</a:t>
            </a:r>
            <a:r>
              <a:rPr lang="en-US" altLang="en-US" sz="3200" b="1" dirty="0" err="1"/>
              <a:t>x</a:t>
            </a:r>
            <a:r>
              <a:rPr lang="en-US" altLang="en-US" sz="3200" baseline="30000" dirty="0" err="1"/>
              <a:t>k</a:t>
            </a:r>
            <a:r>
              <a:rPr lang="en-US" altLang="en-US" sz="3200" dirty="0"/>
              <a:t>)</a:t>
            </a:r>
            <a:r>
              <a:rPr lang="en-US" altLang="en-US" sz="3200" dirty="0">
                <a:sym typeface="Symbol" pitchFamily="18" charset="2"/>
              </a:rPr>
              <a:t>, </a:t>
            </a:r>
            <a:r>
              <a:rPr lang="en-US" altLang="en-US" sz="3200" dirty="0" err="1">
                <a:sym typeface="Symbol" pitchFamily="18" charset="2"/>
              </a:rPr>
              <a:t>y</a:t>
            </a:r>
            <a:r>
              <a:rPr lang="en-US" altLang="en-US" sz="3200" baseline="30000" dirty="0" err="1"/>
              <a:t>k</a:t>
            </a:r>
            <a:r>
              <a:rPr lang="en-US" altLang="en-US" sz="3200" baseline="-25000" dirty="0"/>
              <a:t> </a:t>
            </a:r>
            <a:r>
              <a:rPr lang="en-US" altLang="en-US" sz="3200" dirty="0">
                <a:sym typeface="Symbol" pitchFamily="18" charset="2"/>
              </a:rPr>
              <a:t>)</a:t>
            </a:r>
            <a:endParaRPr lang="en-US" altLang="en-US" dirty="0">
              <a:latin typeface="Arial" pitchFamily="34" charset="0"/>
            </a:endParaRPr>
          </a:p>
          <a:p>
            <a:pPr marL="0" indent="0">
              <a:buNone/>
            </a:pPr>
            <a:r>
              <a:rPr lang="en-US" altLang="en-US" dirty="0" smtClean="0"/>
              <a:t>      We want to get best “generalization” (test error on future example).</a:t>
            </a:r>
          </a:p>
          <a:p>
            <a:r>
              <a:rPr lang="en-US" altLang="en-US" dirty="0" smtClean="0"/>
              <a:t>So we minimize </a:t>
            </a:r>
            <a:r>
              <a:rPr lang="en-US" altLang="en-US" dirty="0" err="1" smtClean="0">
                <a:solidFill>
                  <a:srgbClr val="008000"/>
                </a:solidFill>
              </a:rPr>
              <a:t>R</a:t>
            </a:r>
            <a:r>
              <a:rPr lang="en-US" altLang="en-US" baseline="-25000" dirty="0" err="1" smtClean="0">
                <a:solidFill>
                  <a:srgbClr val="008000"/>
                </a:solidFill>
              </a:rPr>
              <a:t>reg</a:t>
            </a:r>
            <a:r>
              <a:rPr lang="en-US" altLang="en-US" dirty="0" smtClean="0">
                <a:solidFill>
                  <a:srgbClr val="008000"/>
                </a:solidFill>
              </a:rPr>
              <a:t>[f</a:t>
            </a:r>
            <a:r>
              <a:rPr lang="en-US" altLang="en-US" dirty="0">
                <a:solidFill>
                  <a:srgbClr val="008000"/>
                </a:solidFill>
              </a:rPr>
              <a:t>]</a:t>
            </a:r>
            <a:r>
              <a:rPr lang="en-US" altLang="en-US" dirty="0"/>
              <a:t> = </a:t>
            </a:r>
            <a:r>
              <a:rPr lang="en-US" altLang="en-US" dirty="0" err="1">
                <a:solidFill>
                  <a:srgbClr val="0066FF"/>
                </a:solidFill>
              </a:rPr>
              <a:t>R</a:t>
            </a:r>
            <a:r>
              <a:rPr lang="en-US" altLang="en-US" baseline="-25000" dirty="0" err="1">
                <a:solidFill>
                  <a:srgbClr val="0066FF"/>
                </a:solidFill>
              </a:rPr>
              <a:t>train</a:t>
            </a:r>
            <a:r>
              <a:rPr lang="en-US" altLang="en-US" dirty="0">
                <a:solidFill>
                  <a:srgbClr val="0066FF"/>
                </a:solidFill>
              </a:rPr>
              <a:t>[f] </a:t>
            </a:r>
            <a:r>
              <a:rPr lang="en-US" altLang="en-US" dirty="0"/>
              <a:t>+ </a:t>
            </a:r>
            <a:r>
              <a:rPr lang="en-US" altLang="en-US" sz="3600" dirty="0">
                <a:solidFill>
                  <a:srgbClr val="FF0000"/>
                </a:solidFill>
                <a:latin typeface="Symbol" pitchFamily="18" charset="2"/>
              </a:rPr>
              <a:t>l </a:t>
            </a:r>
            <a:r>
              <a:rPr lang="en-US" altLang="en-US" sz="3600" dirty="0" smtClean="0">
                <a:solidFill>
                  <a:srgbClr val="FF0000"/>
                </a:solidFill>
                <a:latin typeface="Symbol" panose="05050102010706020507" pitchFamily="18" charset="2"/>
              </a:rPr>
              <a:t>W</a:t>
            </a:r>
            <a:r>
              <a:rPr lang="en-US" altLang="en-US" sz="3600" dirty="0" smtClean="0">
                <a:solidFill>
                  <a:srgbClr val="FF0000"/>
                </a:solidFill>
              </a:rPr>
              <a:t>[f</a:t>
            </a:r>
            <a:r>
              <a:rPr lang="en-US" altLang="en-US" sz="3600" dirty="0">
                <a:solidFill>
                  <a:srgbClr val="FF0000"/>
                </a:solidFill>
              </a:rPr>
              <a:t>] </a:t>
            </a:r>
            <a:endParaRPr lang="en-US" altLang="en-US" sz="3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en-US" sz="3600" dirty="0" smtClean="0">
                <a:latin typeface="Symbol" panose="05050102010706020507" pitchFamily="18" charset="2"/>
              </a:rPr>
              <a:t>				</a:t>
            </a:r>
            <a:r>
              <a:rPr lang="en-US" altLang="en-US" sz="3600" dirty="0" smtClean="0">
                <a:latin typeface="Symbol" panose="05050102010706020507" pitchFamily="18" charset="2"/>
              </a:rPr>
              <a:t>W</a:t>
            </a:r>
            <a:r>
              <a:rPr lang="en-US" altLang="en-US" sz="3600" dirty="0" smtClean="0"/>
              <a:t>[f</a:t>
            </a:r>
            <a:r>
              <a:rPr lang="en-US" altLang="en-US" sz="3600" dirty="0"/>
              <a:t>] </a:t>
            </a:r>
            <a:r>
              <a:rPr lang="en-US" altLang="en-US" sz="3600" dirty="0" smtClean="0"/>
              <a:t>=</a:t>
            </a:r>
            <a:r>
              <a:rPr lang="en-US" altLang="en-US" sz="3600" dirty="0" smtClean="0">
                <a:latin typeface="Symbol" pitchFamily="18" charset="2"/>
              </a:rPr>
              <a:t> </a:t>
            </a:r>
            <a:r>
              <a:rPr lang="en-US" altLang="en-US" sz="3600" dirty="0"/>
              <a:t>ǁ</a:t>
            </a:r>
            <a:r>
              <a:rPr lang="en-US" altLang="en-US" sz="3600" b="1" dirty="0"/>
              <a:t>w</a:t>
            </a:r>
            <a:r>
              <a:rPr lang="en-US" altLang="en-US" sz="3600" dirty="0"/>
              <a:t>ǁ</a:t>
            </a:r>
            <a:r>
              <a:rPr lang="en-US" altLang="en-US" sz="3600" baseline="30000" dirty="0"/>
              <a:t>2</a:t>
            </a:r>
            <a:r>
              <a:rPr lang="en-US" altLang="en-US" dirty="0"/>
              <a:t> </a:t>
            </a:r>
            <a:r>
              <a:rPr lang="en-US" altLang="en-US" dirty="0" smtClean="0"/>
              <a:t>is a “</a:t>
            </a:r>
            <a:r>
              <a:rPr lang="en-US" altLang="en-US" dirty="0" err="1" smtClean="0"/>
              <a:t>regularizer</a:t>
            </a:r>
            <a:r>
              <a:rPr lang="en-US" altLang="en-US" dirty="0" smtClean="0"/>
              <a:t>”.</a:t>
            </a:r>
          </a:p>
          <a:p>
            <a:r>
              <a:rPr lang="en-US" altLang="en-US" dirty="0" smtClean="0"/>
              <a:t>Learning can be performed by gradient descent:</a:t>
            </a:r>
          </a:p>
          <a:p>
            <a:pPr marL="0" indent="0">
              <a:buNone/>
            </a:pPr>
            <a:r>
              <a:rPr lang="en-US" altLang="en-US" dirty="0" smtClean="0">
                <a:latin typeface="Symbol" pitchFamily="18" charset="2"/>
              </a:rPr>
              <a:t>	</a:t>
            </a:r>
            <a:r>
              <a:rPr lang="en-US" altLang="en-US" dirty="0" err="1" smtClean="0">
                <a:latin typeface="Symbol" pitchFamily="18" charset="2"/>
              </a:rPr>
              <a:t>D</a:t>
            </a:r>
            <a:r>
              <a:rPr lang="en-US" altLang="en-US" b="1" dirty="0" err="1" smtClean="0"/>
              <a:t>w</a:t>
            </a:r>
            <a:r>
              <a:rPr lang="en-US" altLang="en-US" b="1" baseline="-25000" dirty="0" err="1" smtClean="0"/>
              <a:t>total</a:t>
            </a:r>
            <a:r>
              <a:rPr lang="en-US" altLang="en-US" dirty="0" smtClean="0"/>
              <a:t> </a:t>
            </a:r>
            <a:r>
              <a:rPr lang="en-US" altLang="en-US" dirty="0"/>
              <a:t>= </a:t>
            </a:r>
            <a:r>
              <a:rPr lang="en-US" altLang="en-US" dirty="0" smtClean="0">
                <a:solidFill>
                  <a:srgbClr val="0066FF"/>
                </a:solidFill>
              </a:rPr>
              <a:t>- </a:t>
            </a:r>
            <a:r>
              <a:rPr lang="en-US" altLang="en-US" dirty="0" smtClean="0">
                <a:solidFill>
                  <a:srgbClr val="0066FF"/>
                </a:solidFill>
                <a:sym typeface="Symbol" pitchFamily="18" charset="2"/>
              </a:rPr>
              <a:t> ∇</a:t>
            </a:r>
            <a:r>
              <a:rPr lang="en-US" altLang="en-US" b="1" baseline="-25000" dirty="0" err="1" smtClean="0">
                <a:solidFill>
                  <a:srgbClr val="0066FF"/>
                </a:solidFill>
                <a:sym typeface="Symbol" pitchFamily="18" charset="2"/>
              </a:rPr>
              <a:t>w</a:t>
            </a:r>
            <a:r>
              <a:rPr lang="en-US" altLang="en-US" dirty="0" err="1" smtClean="0">
                <a:solidFill>
                  <a:srgbClr val="0066FF"/>
                </a:solidFill>
                <a:sym typeface="Symbol" pitchFamily="18" charset="2"/>
              </a:rPr>
              <a:t>R</a:t>
            </a:r>
            <a:r>
              <a:rPr lang="en-US" altLang="en-US" dirty="0" smtClean="0">
                <a:solidFill>
                  <a:srgbClr val="0066FF"/>
                </a:solidFill>
                <a:sym typeface="Symbol" pitchFamily="18" charset="2"/>
              </a:rPr>
              <a:t> </a:t>
            </a:r>
            <a:r>
              <a:rPr lang="en-US" altLang="en-US" dirty="0">
                <a:solidFill>
                  <a:srgbClr val="FF0000"/>
                </a:solidFill>
                <a:sym typeface="Symbol" pitchFamily="18" charset="2"/>
              </a:rPr>
              <a:t>– </a:t>
            </a:r>
            <a:r>
              <a:rPr lang="en-US" altLang="en-US" dirty="0">
                <a:solidFill>
                  <a:srgbClr val="FF0000"/>
                </a:solidFill>
                <a:latin typeface="Symbol" pitchFamily="18" charset="2"/>
              </a:rPr>
              <a:t>g </a:t>
            </a:r>
            <a:r>
              <a:rPr lang="en-US" altLang="en-US" b="1" dirty="0">
                <a:solidFill>
                  <a:srgbClr val="FF0000"/>
                </a:solidFill>
              </a:rPr>
              <a:t>w</a:t>
            </a:r>
            <a:r>
              <a:rPr lang="en-US" altLang="en-US" baseline="-25000" dirty="0">
                <a:solidFill>
                  <a:srgbClr val="FF0000"/>
                </a:solidFill>
              </a:rPr>
              <a:t> </a:t>
            </a:r>
            <a:r>
              <a:rPr lang="en-US" altLang="en-US" baseline="-25000" dirty="0" smtClean="0">
                <a:solidFill>
                  <a:srgbClr val="FF0000"/>
                </a:solidFill>
              </a:rPr>
              <a:t>			</a:t>
            </a:r>
            <a:r>
              <a:rPr lang="en-US" altLang="en-US" dirty="0" smtClean="0">
                <a:sym typeface="Symbol" pitchFamily="18" charset="2"/>
              </a:rPr>
              <a:t>(Total gradient</a:t>
            </a:r>
            <a:r>
              <a:rPr lang="en-US" altLang="en-US" dirty="0" smtClean="0">
                <a:sym typeface="Symbol" pitchFamily="18" charset="2"/>
              </a:rPr>
              <a:t>)     </a:t>
            </a:r>
            <a:r>
              <a:rPr lang="en-US" altLang="en-US" dirty="0">
                <a:latin typeface="Symbol" pitchFamily="18" charset="2"/>
              </a:rPr>
              <a:t>(g </a:t>
            </a:r>
            <a:r>
              <a:rPr lang="en-US" altLang="en-US" dirty="0">
                <a:sym typeface="Symbol" pitchFamily="18" charset="2"/>
              </a:rPr>
              <a:t>=</a:t>
            </a:r>
            <a:r>
              <a:rPr lang="en-US" altLang="en-US" dirty="0"/>
              <a:t>2 </a:t>
            </a:r>
            <a:r>
              <a:rPr lang="en-US" altLang="en-US" dirty="0">
                <a:sym typeface="Symbol" pitchFamily="18" charset="2"/>
              </a:rPr>
              <a:t> </a:t>
            </a:r>
            <a:r>
              <a:rPr lang="en-US" altLang="en-US" dirty="0">
                <a:latin typeface="Symbol" pitchFamily="18" charset="2"/>
              </a:rPr>
              <a:t>l</a:t>
            </a:r>
            <a:r>
              <a:rPr lang="en-US" altLang="en-US" dirty="0" smtClean="0">
                <a:latin typeface="Symbol" pitchFamily="18" charset="2"/>
              </a:rPr>
              <a:t>)</a:t>
            </a:r>
            <a:endParaRPr lang="en-US" altLang="en-US" dirty="0" smtClean="0">
              <a:sym typeface="Symbol" pitchFamily="18" charset="2"/>
            </a:endParaRPr>
          </a:p>
          <a:p>
            <a:pPr marL="0" indent="0">
              <a:buNone/>
            </a:pPr>
            <a:r>
              <a:rPr lang="en-US" altLang="en-US" dirty="0" smtClean="0">
                <a:latin typeface="Symbol" pitchFamily="18" charset="2"/>
              </a:rPr>
              <a:t>	</a:t>
            </a:r>
            <a:r>
              <a:rPr lang="en-US" altLang="en-US" dirty="0" err="1" smtClean="0">
                <a:latin typeface="Symbol" pitchFamily="18" charset="2"/>
              </a:rPr>
              <a:t>D</a:t>
            </a:r>
            <a:r>
              <a:rPr lang="en-US" altLang="en-US" b="1" dirty="0" err="1" smtClean="0"/>
              <a:t>w</a:t>
            </a:r>
            <a:r>
              <a:rPr lang="en-US" altLang="en-US" b="1" baseline="-25000" dirty="0" err="1" smtClean="0"/>
              <a:t>stoc</a:t>
            </a:r>
            <a:r>
              <a:rPr lang="en-US" altLang="en-US" dirty="0" smtClean="0"/>
              <a:t> </a:t>
            </a:r>
            <a:r>
              <a:rPr lang="en-US" altLang="en-US" dirty="0"/>
              <a:t>= </a:t>
            </a:r>
            <a:r>
              <a:rPr lang="en-US" altLang="en-US" dirty="0">
                <a:solidFill>
                  <a:srgbClr val="0066FF"/>
                </a:solidFill>
              </a:rPr>
              <a:t>- </a:t>
            </a:r>
            <a:r>
              <a:rPr lang="en-US" altLang="en-US" dirty="0">
                <a:solidFill>
                  <a:srgbClr val="0066FF"/>
                </a:solidFill>
                <a:sym typeface="Symbol" pitchFamily="18" charset="2"/>
              </a:rPr>
              <a:t> ∇</a:t>
            </a:r>
            <a:r>
              <a:rPr lang="en-US" altLang="en-US" b="1" baseline="-25000" dirty="0" err="1" smtClean="0">
                <a:solidFill>
                  <a:srgbClr val="0066FF"/>
                </a:solidFill>
                <a:sym typeface="Symbol" pitchFamily="18" charset="2"/>
              </a:rPr>
              <a:t>w</a:t>
            </a:r>
            <a:r>
              <a:rPr lang="en-US" altLang="en-US" dirty="0" err="1" smtClean="0">
                <a:solidFill>
                  <a:srgbClr val="0066FF"/>
                </a:solidFill>
                <a:sym typeface="Symbol" pitchFamily="18" charset="2"/>
              </a:rPr>
              <a:t>L</a:t>
            </a:r>
            <a:r>
              <a:rPr lang="en-US" altLang="en-US" dirty="0" smtClean="0">
                <a:solidFill>
                  <a:srgbClr val="0066FF"/>
                </a:solidFill>
                <a:sym typeface="Symbol" pitchFamily="18" charset="2"/>
              </a:rPr>
              <a:t> </a:t>
            </a:r>
            <a:r>
              <a:rPr lang="en-US" altLang="en-US" dirty="0">
                <a:solidFill>
                  <a:srgbClr val="FF0000"/>
                </a:solidFill>
                <a:sym typeface="Symbol" pitchFamily="18" charset="2"/>
              </a:rPr>
              <a:t>– </a:t>
            </a:r>
            <a:r>
              <a:rPr lang="en-US" altLang="en-US" dirty="0">
                <a:solidFill>
                  <a:srgbClr val="FF0000"/>
                </a:solidFill>
                <a:latin typeface="Symbol" pitchFamily="18" charset="2"/>
              </a:rPr>
              <a:t>g </a:t>
            </a:r>
            <a:r>
              <a:rPr lang="en-US" altLang="en-US" b="1" dirty="0">
                <a:solidFill>
                  <a:srgbClr val="FF0000"/>
                </a:solidFill>
              </a:rPr>
              <a:t>w</a:t>
            </a:r>
            <a:r>
              <a:rPr lang="en-US" altLang="en-US" baseline="-25000" dirty="0">
                <a:solidFill>
                  <a:srgbClr val="FF0000"/>
                </a:solidFill>
              </a:rPr>
              <a:t> 			</a:t>
            </a:r>
            <a:r>
              <a:rPr lang="en-US" altLang="en-US" dirty="0" smtClean="0">
                <a:sym typeface="Symbol" pitchFamily="18" charset="2"/>
              </a:rPr>
              <a:t>(Stochastic </a:t>
            </a:r>
            <a:r>
              <a:rPr lang="en-US" altLang="en-US" dirty="0">
                <a:sym typeface="Symbol" pitchFamily="18" charset="2"/>
              </a:rPr>
              <a:t>gradient</a:t>
            </a:r>
            <a:r>
              <a:rPr lang="en-US" altLang="en-US" dirty="0" smtClean="0">
                <a:sym typeface="Symbol" pitchFamily="18" charset="2"/>
              </a:rPr>
              <a:t>)</a:t>
            </a:r>
          </a:p>
          <a:p>
            <a:r>
              <a:rPr lang="en-US" altLang="en-US" u="sng" dirty="0" smtClean="0">
                <a:latin typeface="+mj-lt"/>
                <a:sym typeface="Symbol" pitchFamily="18" charset="2"/>
              </a:rPr>
              <a:t>Linear model: </a:t>
            </a:r>
            <a:r>
              <a:rPr lang="en-US" altLang="en-US" dirty="0" smtClean="0">
                <a:latin typeface="+mj-lt"/>
                <a:sym typeface="Symbol" pitchFamily="18" charset="2"/>
              </a:rPr>
              <a:t>f(</a:t>
            </a:r>
            <a:r>
              <a:rPr lang="en-US" altLang="en-US" b="1" dirty="0" smtClean="0">
                <a:latin typeface="+mj-lt"/>
                <a:sym typeface="Symbol" pitchFamily="18" charset="2"/>
              </a:rPr>
              <a:t>x</a:t>
            </a:r>
            <a:r>
              <a:rPr lang="en-US" altLang="en-US" dirty="0" smtClean="0">
                <a:latin typeface="+mj-lt"/>
                <a:sym typeface="Symbol" pitchFamily="18" charset="2"/>
              </a:rPr>
              <a:t>) = </a:t>
            </a:r>
            <a:r>
              <a:rPr lang="en-US" altLang="en-US" b="1" dirty="0" err="1" smtClean="0">
                <a:latin typeface="+mj-lt"/>
                <a:sym typeface="Symbol" pitchFamily="18" charset="2"/>
              </a:rPr>
              <a:t>w</a:t>
            </a:r>
            <a:r>
              <a:rPr lang="en-US" altLang="en-US" sz="5200" b="1" dirty="0" err="1" smtClean="0">
                <a:latin typeface="+mj-lt"/>
                <a:sym typeface="Symbol" pitchFamily="18" charset="2"/>
              </a:rPr>
              <a:t>.</a:t>
            </a:r>
            <a:r>
              <a:rPr lang="en-US" altLang="en-US" b="1" dirty="0" err="1" smtClean="0">
                <a:latin typeface="Symbol" pitchFamily="18" charset="2"/>
              </a:rPr>
              <a:t>F</a:t>
            </a:r>
            <a:r>
              <a:rPr lang="en-US" altLang="en-US" dirty="0" smtClean="0"/>
              <a:t>(</a:t>
            </a:r>
            <a:r>
              <a:rPr lang="en-US" altLang="en-US" b="1" dirty="0" smtClean="0"/>
              <a:t>x</a:t>
            </a:r>
            <a:r>
              <a:rPr lang="en-US" altLang="en-US" dirty="0" smtClean="0"/>
              <a:t>) </a:t>
            </a:r>
            <a:r>
              <a:rPr lang="en-US" altLang="en-US" dirty="0" smtClean="0"/>
              <a:t>; </a:t>
            </a:r>
            <a:r>
              <a:rPr lang="en-US" altLang="en-US" dirty="0">
                <a:solidFill>
                  <a:srgbClr val="0066FF"/>
                </a:solidFill>
                <a:sym typeface="Symbol" pitchFamily="18" charset="2"/>
              </a:rPr>
              <a:t>∇</a:t>
            </a:r>
            <a:r>
              <a:rPr lang="en-US" altLang="en-US" b="1" baseline="-25000" dirty="0" err="1" smtClean="0">
                <a:solidFill>
                  <a:srgbClr val="0066FF"/>
                </a:solidFill>
                <a:sym typeface="Symbol" pitchFamily="18" charset="2"/>
              </a:rPr>
              <a:t>w</a:t>
            </a:r>
            <a:r>
              <a:rPr lang="en-US" altLang="en-US" dirty="0" err="1" smtClean="0">
                <a:solidFill>
                  <a:srgbClr val="0066FF"/>
                </a:solidFill>
                <a:sym typeface="Symbol" pitchFamily="18" charset="2"/>
              </a:rPr>
              <a:t>f</a:t>
            </a:r>
            <a:r>
              <a:rPr lang="en-US" altLang="en-US" dirty="0" smtClean="0">
                <a:solidFill>
                  <a:srgbClr val="0066FF"/>
                </a:solidFill>
                <a:sym typeface="Symbol" pitchFamily="18" charset="2"/>
              </a:rPr>
              <a:t> = </a:t>
            </a:r>
            <a:r>
              <a:rPr lang="en-US" altLang="en-US" b="1" dirty="0">
                <a:solidFill>
                  <a:srgbClr val="0066FF"/>
                </a:solidFill>
                <a:latin typeface="Symbol" pitchFamily="18" charset="2"/>
              </a:rPr>
              <a:t>F</a:t>
            </a:r>
            <a:r>
              <a:rPr lang="en-US" altLang="en-US" dirty="0">
                <a:solidFill>
                  <a:srgbClr val="0066FF"/>
                </a:solidFill>
              </a:rPr>
              <a:t>(</a:t>
            </a:r>
            <a:r>
              <a:rPr lang="en-US" altLang="en-US" b="1" dirty="0">
                <a:solidFill>
                  <a:srgbClr val="0066FF"/>
                </a:solidFill>
              </a:rPr>
              <a:t>x</a:t>
            </a:r>
            <a:r>
              <a:rPr lang="en-US" altLang="en-US" dirty="0">
                <a:solidFill>
                  <a:srgbClr val="0066FF"/>
                </a:solidFill>
              </a:rPr>
              <a:t>)</a:t>
            </a:r>
            <a:r>
              <a:rPr lang="en-US" altLang="en-US" dirty="0"/>
              <a:t> </a:t>
            </a:r>
            <a:endParaRPr lang="en-US" altLang="en-US" dirty="0" smtClean="0"/>
          </a:p>
          <a:p>
            <a:r>
              <a:rPr lang="en-US" altLang="en-US" u="sng" dirty="0" smtClean="0">
                <a:solidFill>
                  <a:srgbClr val="000000"/>
                </a:solidFill>
              </a:rPr>
              <a:t>Chain rule: </a:t>
            </a:r>
            <a:r>
              <a:rPr lang="en-US" altLang="en-US" dirty="0">
                <a:solidFill>
                  <a:srgbClr val="000000"/>
                </a:solidFill>
                <a:sym typeface="Symbol" pitchFamily="18" charset="2"/>
              </a:rPr>
              <a:t></a:t>
            </a:r>
            <a:r>
              <a:rPr lang="en-US" altLang="en-US" dirty="0">
                <a:solidFill>
                  <a:srgbClr val="000000"/>
                </a:solidFill>
              </a:rPr>
              <a:t>L/</a:t>
            </a:r>
            <a:r>
              <a:rPr lang="en-US" altLang="en-US" dirty="0">
                <a:sym typeface="Symbol" pitchFamily="18" charset="2"/>
              </a:rPr>
              <a:t></a:t>
            </a:r>
            <a:r>
              <a:rPr lang="en-US" altLang="en-US" dirty="0" err="1">
                <a:sym typeface="Symbol" pitchFamily="18" charset="2"/>
              </a:rPr>
              <a:t>w</a:t>
            </a:r>
            <a:r>
              <a:rPr lang="en-US" altLang="en-US" baseline="-25000" dirty="0" err="1">
                <a:sym typeface="Symbol" pitchFamily="18" charset="2"/>
              </a:rPr>
              <a:t>i</a:t>
            </a:r>
            <a:r>
              <a:rPr lang="en-US" altLang="en-US" baseline="-25000" dirty="0">
                <a:sym typeface="Symbol" pitchFamily="18" charset="2"/>
              </a:rPr>
              <a:t> </a:t>
            </a:r>
            <a:r>
              <a:rPr lang="en-US" altLang="en-US" dirty="0"/>
              <a:t>= </a:t>
            </a:r>
            <a:r>
              <a:rPr lang="en-US" altLang="en-US" dirty="0">
                <a:sym typeface="Symbol" pitchFamily="18" charset="2"/>
              </a:rPr>
              <a:t></a:t>
            </a:r>
            <a:r>
              <a:rPr lang="en-US" altLang="en-US" dirty="0"/>
              <a:t>L/</a:t>
            </a:r>
            <a:r>
              <a:rPr lang="en-US" altLang="en-US" dirty="0">
                <a:sym typeface="Symbol" pitchFamily="18" charset="2"/>
              </a:rPr>
              <a:t></a:t>
            </a:r>
            <a:r>
              <a:rPr lang="en-US" altLang="en-US" dirty="0"/>
              <a:t>f </a:t>
            </a:r>
            <a:r>
              <a:rPr lang="en-US" altLang="en-US" dirty="0">
                <a:sym typeface="Symbol" pitchFamily="18" charset="2"/>
              </a:rPr>
              <a:t>f</a:t>
            </a:r>
            <a:r>
              <a:rPr lang="en-US" altLang="en-US" dirty="0"/>
              <a:t>/</a:t>
            </a:r>
            <a:r>
              <a:rPr lang="en-US" altLang="en-US" dirty="0">
                <a:sym typeface="Symbol" pitchFamily="18" charset="2"/>
              </a:rPr>
              <a:t></a:t>
            </a:r>
            <a:r>
              <a:rPr lang="en-US" altLang="en-US" dirty="0" err="1" smtClean="0">
                <a:sym typeface="Symbol" pitchFamily="18" charset="2"/>
              </a:rPr>
              <a:t>w</a:t>
            </a:r>
            <a:r>
              <a:rPr lang="en-US" altLang="en-US" baseline="-25000" dirty="0" err="1" smtClean="0">
                <a:sym typeface="Symbol" pitchFamily="18" charset="2"/>
              </a:rPr>
              <a:t>i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dirty="0" smtClean="0">
                <a:sym typeface="Symbol" pitchFamily="18" charset="2"/>
              </a:rPr>
              <a:t>or </a:t>
            </a:r>
            <a:r>
              <a:rPr lang="en-US" altLang="en-US" dirty="0">
                <a:solidFill>
                  <a:srgbClr val="0066FF"/>
                </a:solidFill>
                <a:sym typeface="Symbol" pitchFamily="18" charset="2"/>
              </a:rPr>
              <a:t>∇</a:t>
            </a:r>
            <a:r>
              <a:rPr lang="en-US" altLang="en-US" b="1" baseline="-25000" dirty="0" err="1">
                <a:solidFill>
                  <a:srgbClr val="0066FF"/>
                </a:solidFill>
                <a:sym typeface="Symbol" pitchFamily="18" charset="2"/>
              </a:rPr>
              <a:t>w</a:t>
            </a:r>
            <a:r>
              <a:rPr lang="en-US" altLang="en-US" dirty="0" err="1">
                <a:solidFill>
                  <a:srgbClr val="0066FF"/>
                </a:solidFill>
                <a:sym typeface="Symbol" pitchFamily="18" charset="2"/>
              </a:rPr>
              <a:t>L</a:t>
            </a:r>
            <a:r>
              <a:rPr lang="en-US" altLang="en-US" dirty="0">
                <a:solidFill>
                  <a:srgbClr val="0066FF"/>
                </a:solidFill>
                <a:sym typeface="Symbol" pitchFamily="18" charset="2"/>
              </a:rPr>
              <a:t> </a:t>
            </a:r>
            <a:r>
              <a:rPr lang="en-US" altLang="en-US" dirty="0" smtClean="0">
                <a:solidFill>
                  <a:srgbClr val="0066FF"/>
                </a:solidFill>
                <a:sym typeface="Symbol" pitchFamily="18" charset="2"/>
              </a:rPr>
              <a:t>= </a:t>
            </a:r>
            <a:r>
              <a:rPr lang="en-US" altLang="en-US" dirty="0">
                <a:sym typeface="Symbol" pitchFamily="18" charset="2"/>
              </a:rPr>
              <a:t></a:t>
            </a:r>
            <a:r>
              <a:rPr lang="en-US" altLang="en-US" dirty="0"/>
              <a:t>L/</a:t>
            </a:r>
            <a:r>
              <a:rPr lang="en-US" altLang="en-US" dirty="0">
                <a:sym typeface="Symbol" pitchFamily="18" charset="2"/>
              </a:rPr>
              <a:t></a:t>
            </a:r>
            <a:r>
              <a:rPr lang="en-US" altLang="en-US" dirty="0"/>
              <a:t>f </a:t>
            </a:r>
            <a:r>
              <a:rPr lang="en-US" altLang="en-US" dirty="0">
                <a:solidFill>
                  <a:srgbClr val="0066FF"/>
                </a:solidFill>
                <a:sym typeface="Symbol" pitchFamily="18" charset="2"/>
              </a:rPr>
              <a:t>∇</a:t>
            </a:r>
            <a:r>
              <a:rPr lang="en-US" altLang="en-US" b="1" baseline="-25000" dirty="0" err="1">
                <a:solidFill>
                  <a:srgbClr val="0066FF"/>
                </a:solidFill>
                <a:sym typeface="Symbol" pitchFamily="18" charset="2"/>
              </a:rPr>
              <a:t>w</a:t>
            </a:r>
            <a:r>
              <a:rPr lang="en-US" altLang="en-US" dirty="0" err="1">
                <a:solidFill>
                  <a:srgbClr val="0066FF"/>
                </a:solidFill>
                <a:sym typeface="Symbol" pitchFamily="18" charset="2"/>
              </a:rPr>
              <a:t>f</a:t>
            </a:r>
            <a:r>
              <a:rPr lang="en-US" altLang="en-US" dirty="0">
                <a:solidFill>
                  <a:srgbClr val="0066FF"/>
                </a:solidFill>
                <a:sym typeface="Symbol" pitchFamily="18" charset="2"/>
              </a:rPr>
              <a:t> </a:t>
            </a:r>
            <a:endParaRPr lang="en-US" altLang="en-US" dirty="0" smtClean="0"/>
          </a:p>
          <a:p>
            <a:pPr marL="0" indent="0">
              <a:buNone/>
            </a:pPr>
            <a:r>
              <a:rPr lang="en-US" altLang="en-US" dirty="0">
                <a:sym typeface="Symbol"/>
              </a:rPr>
              <a:t>	</a:t>
            </a:r>
            <a:r>
              <a:rPr lang="en-US" altLang="en-US" dirty="0" err="1" smtClean="0">
                <a:latin typeface="Symbol" pitchFamily="18" charset="2"/>
              </a:rPr>
              <a:t>D</a:t>
            </a:r>
            <a:r>
              <a:rPr lang="en-US" altLang="en-US" b="1" dirty="0" err="1" smtClean="0"/>
              <a:t>w</a:t>
            </a:r>
            <a:r>
              <a:rPr lang="en-US" altLang="en-US" b="1" baseline="-25000" dirty="0" err="1" smtClean="0"/>
              <a:t>stoc</a:t>
            </a:r>
            <a:r>
              <a:rPr lang="en-US" altLang="en-US" dirty="0" smtClean="0"/>
              <a:t> = </a:t>
            </a:r>
            <a:r>
              <a:rPr lang="en-US" altLang="en-US" dirty="0" smtClean="0"/>
              <a:t>- </a:t>
            </a:r>
            <a:r>
              <a:rPr lang="en-US" altLang="en-US" dirty="0" smtClean="0">
                <a:latin typeface="Symbol" pitchFamily="18" charset="2"/>
              </a:rPr>
              <a:t>h </a:t>
            </a:r>
            <a:r>
              <a:rPr lang="en-US" altLang="en-US" dirty="0" smtClean="0">
                <a:sym typeface="Symbol" pitchFamily="18" charset="2"/>
              </a:rPr>
              <a:t></a:t>
            </a:r>
            <a:r>
              <a:rPr lang="en-US" altLang="en-US" dirty="0" smtClean="0"/>
              <a:t>L/</a:t>
            </a:r>
            <a:r>
              <a:rPr lang="en-US" altLang="en-US" dirty="0" smtClean="0">
                <a:sym typeface="Symbol" pitchFamily="18" charset="2"/>
              </a:rPr>
              <a:t></a:t>
            </a:r>
            <a:r>
              <a:rPr lang="en-US" altLang="en-US" dirty="0" smtClean="0"/>
              <a:t>f </a:t>
            </a:r>
            <a:r>
              <a:rPr lang="en-US" altLang="en-US" b="1" dirty="0">
                <a:solidFill>
                  <a:srgbClr val="0066FF"/>
                </a:solidFill>
                <a:latin typeface="Symbol" pitchFamily="18" charset="2"/>
              </a:rPr>
              <a:t>F</a:t>
            </a:r>
            <a:r>
              <a:rPr lang="en-US" altLang="en-US" dirty="0">
                <a:solidFill>
                  <a:srgbClr val="0066FF"/>
                </a:solidFill>
              </a:rPr>
              <a:t>(</a:t>
            </a:r>
            <a:r>
              <a:rPr lang="en-US" altLang="en-US" b="1" dirty="0">
                <a:solidFill>
                  <a:srgbClr val="0066FF"/>
                </a:solidFill>
              </a:rPr>
              <a:t>x</a:t>
            </a:r>
            <a:r>
              <a:rPr lang="en-US" altLang="en-US" dirty="0" smtClean="0">
                <a:solidFill>
                  <a:srgbClr val="0066FF"/>
                </a:solidFill>
              </a:rPr>
              <a:t>) </a:t>
            </a:r>
            <a:r>
              <a:rPr lang="en-US" altLang="en-US" dirty="0" smtClean="0">
                <a:solidFill>
                  <a:srgbClr val="FF0000"/>
                </a:solidFill>
                <a:sym typeface="Symbol" pitchFamily="18" charset="2"/>
              </a:rPr>
              <a:t>– </a:t>
            </a:r>
            <a:r>
              <a:rPr lang="en-US" altLang="en-US" dirty="0" smtClean="0">
                <a:solidFill>
                  <a:srgbClr val="FF0000"/>
                </a:solidFill>
                <a:latin typeface="Symbol" pitchFamily="18" charset="2"/>
              </a:rPr>
              <a:t>g </a:t>
            </a:r>
            <a:r>
              <a:rPr lang="en-US" altLang="en-US" b="1" dirty="0" smtClean="0">
                <a:solidFill>
                  <a:srgbClr val="FF0000"/>
                </a:solidFill>
              </a:rPr>
              <a:t>w</a:t>
            </a:r>
            <a:r>
              <a:rPr lang="en-US" altLang="en-US" baseline="-25000" dirty="0" smtClean="0">
                <a:solidFill>
                  <a:srgbClr val="FF0000"/>
                </a:solidFill>
              </a:rPr>
              <a:t> </a:t>
            </a:r>
            <a:r>
              <a:rPr lang="en-US" altLang="en-US" baseline="-25000" dirty="0" smtClean="0">
                <a:solidFill>
                  <a:srgbClr val="FF0000"/>
                </a:solidFill>
              </a:rPr>
              <a:t>    </a:t>
            </a:r>
            <a:r>
              <a:rPr lang="en-US" altLang="en-US" dirty="0" smtClean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en-US" dirty="0" smtClean="0">
                <a:latin typeface="Symbol" pitchFamily="18" charset="2"/>
              </a:rPr>
              <a:t>	</a:t>
            </a:r>
            <a:r>
              <a:rPr lang="en-US" altLang="en-US" dirty="0" err="1" smtClean="0">
                <a:latin typeface="Symbol" pitchFamily="18" charset="2"/>
              </a:rPr>
              <a:t>D</a:t>
            </a:r>
            <a:r>
              <a:rPr lang="en-US" altLang="en-US" b="1" dirty="0" err="1" smtClean="0"/>
              <a:t>w</a:t>
            </a:r>
            <a:r>
              <a:rPr lang="en-US" altLang="en-US" b="1" baseline="-25000" dirty="0" err="1" smtClean="0"/>
              <a:t>stoc</a:t>
            </a:r>
            <a:r>
              <a:rPr lang="en-US" altLang="en-US" dirty="0" smtClean="0"/>
              <a:t>(</a:t>
            </a:r>
            <a:r>
              <a:rPr lang="en-US" altLang="en-US" b="1" dirty="0" err="1" smtClean="0"/>
              <a:t>x</a:t>
            </a:r>
            <a:r>
              <a:rPr lang="en-US" altLang="en-US" baseline="30000" dirty="0" err="1" smtClean="0">
                <a:solidFill>
                  <a:srgbClr val="CC0000"/>
                </a:solidFill>
              </a:rPr>
              <a:t>k</a:t>
            </a:r>
            <a:r>
              <a:rPr lang="en-US" altLang="en-US" dirty="0" smtClean="0"/>
              <a:t>) = </a:t>
            </a:r>
            <a:r>
              <a:rPr lang="en-US" altLang="en-US" dirty="0"/>
              <a:t>- </a:t>
            </a:r>
            <a:r>
              <a:rPr lang="en-US" altLang="en-US" dirty="0">
                <a:latin typeface="Symbol" pitchFamily="18" charset="2"/>
              </a:rPr>
              <a:t>h </a:t>
            </a:r>
            <a:r>
              <a:rPr lang="en-US" altLang="en-US" dirty="0">
                <a:sym typeface="Symbol" pitchFamily="18" charset="2"/>
              </a:rPr>
              <a:t></a:t>
            </a:r>
            <a:r>
              <a:rPr lang="en-US" altLang="en-US" dirty="0"/>
              <a:t>L/</a:t>
            </a:r>
            <a:r>
              <a:rPr lang="en-US" altLang="en-US" dirty="0">
                <a:sym typeface="Symbol" pitchFamily="18" charset="2"/>
              </a:rPr>
              <a:t></a:t>
            </a:r>
            <a:r>
              <a:rPr lang="en-US" altLang="en-US" dirty="0" smtClean="0"/>
              <a:t>f|</a:t>
            </a:r>
            <a:r>
              <a:rPr lang="en-US" altLang="en-US" baseline="-25000" dirty="0" smtClean="0"/>
              <a:t>(</a:t>
            </a:r>
            <a:r>
              <a:rPr lang="en-US" altLang="en-US" b="1" baseline="-25000" dirty="0" err="1"/>
              <a:t>x</a:t>
            </a:r>
            <a:r>
              <a:rPr lang="en-US" altLang="en-US" baseline="-25000" dirty="0" err="1">
                <a:solidFill>
                  <a:srgbClr val="CC0000"/>
                </a:solidFill>
              </a:rPr>
              <a:t>k</a:t>
            </a:r>
            <a:r>
              <a:rPr lang="en-US" altLang="en-US" baseline="-25000" dirty="0"/>
              <a:t>, </a:t>
            </a:r>
            <a:r>
              <a:rPr lang="en-US" altLang="en-US" baseline="-25000" dirty="0" err="1"/>
              <a:t>y</a:t>
            </a:r>
            <a:r>
              <a:rPr lang="en-US" altLang="en-US" baseline="-25000" dirty="0" err="1">
                <a:solidFill>
                  <a:srgbClr val="CC0000"/>
                </a:solidFill>
              </a:rPr>
              <a:t>k</a:t>
            </a:r>
            <a:r>
              <a:rPr lang="en-US" altLang="en-US" baseline="-25000" dirty="0"/>
              <a:t>)</a:t>
            </a:r>
            <a:r>
              <a:rPr lang="en-US" altLang="en-US" dirty="0" smtClean="0"/>
              <a:t> </a:t>
            </a:r>
            <a:r>
              <a:rPr lang="en-US" altLang="en-US" b="1" dirty="0" smtClean="0">
                <a:solidFill>
                  <a:srgbClr val="0066FF"/>
                </a:solidFill>
                <a:latin typeface="Symbol" pitchFamily="18" charset="2"/>
              </a:rPr>
              <a:t>F</a:t>
            </a:r>
            <a:r>
              <a:rPr lang="en-US" altLang="en-US" dirty="0" smtClean="0">
                <a:solidFill>
                  <a:srgbClr val="0066FF"/>
                </a:solidFill>
              </a:rPr>
              <a:t>(</a:t>
            </a:r>
            <a:r>
              <a:rPr lang="en-US" altLang="en-US" b="1" dirty="0" err="1" smtClean="0">
                <a:solidFill>
                  <a:srgbClr val="0066FF"/>
                </a:solidFill>
              </a:rPr>
              <a:t>x</a:t>
            </a:r>
            <a:r>
              <a:rPr lang="en-US" altLang="en-US" baseline="30000" dirty="0" err="1">
                <a:solidFill>
                  <a:srgbClr val="CC0000"/>
                </a:solidFill>
              </a:rPr>
              <a:t>k</a:t>
            </a:r>
            <a:r>
              <a:rPr lang="en-US" altLang="en-US" dirty="0" smtClean="0">
                <a:solidFill>
                  <a:srgbClr val="0066FF"/>
                </a:solidFill>
              </a:rPr>
              <a:t>) </a:t>
            </a:r>
            <a:r>
              <a:rPr lang="en-US" altLang="en-US" dirty="0">
                <a:solidFill>
                  <a:srgbClr val="FF0000"/>
                </a:solidFill>
                <a:sym typeface="Symbol" pitchFamily="18" charset="2"/>
              </a:rPr>
              <a:t>– </a:t>
            </a:r>
            <a:r>
              <a:rPr lang="en-US" altLang="en-US" dirty="0">
                <a:solidFill>
                  <a:srgbClr val="FF0000"/>
                </a:solidFill>
                <a:latin typeface="Symbol" pitchFamily="18" charset="2"/>
              </a:rPr>
              <a:t>g </a:t>
            </a:r>
            <a:r>
              <a:rPr lang="en-US" altLang="en-US" b="1" dirty="0">
                <a:solidFill>
                  <a:srgbClr val="FF0000"/>
                </a:solidFill>
              </a:rPr>
              <a:t>w</a:t>
            </a:r>
            <a:r>
              <a:rPr lang="en-US" altLang="en-US" baseline="-25000" dirty="0">
                <a:solidFill>
                  <a:srgbClr val="FF0000"/>
                </a:solidFill>
              </a:rPr>
              <a:t>     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sz="2900" dirty="0" smtClean="0"/>
              <a:t>for example k</a:t>
            </a:r>
          </a:p>
          <a:p>
            <a:r>
              <a:rPr lang="en-US" altLang="en-US" sz="2900" u="sng" dirty="0" smtClean="0"/>
              <a:t>Total gradient:</a:t>
            </a:r>
          </a:p>
          <a:p>
            <a:pPr marL="0" indent="0">
              <a:buNone/>
            </a:pPr>
            <a:r>
              <a:rPr lang="en-US" altLang="en-US" sz="2900" dirty="0" smtClean="0">
                <a:sym typeface="Symbol" pitchFamily="18" charset="2"/>
              </a:rPr>
              <a:t>	</a:t>
            </a:r>
            <a:r>
              <a:rPr lang="en-US" altLang="en-US" sz="3300" dirty="0" err="1" smtClean="0">
                <a:latin typeface="Symbol" pitchFamily="18" charset="2"/>
              </a:rPr>
              <a:t>D</a:t>
            </a:r>
            <a:r>
              <a:rPr lang="en-US" altLang="en-US" sz="3300" b="1" dirty="0" err="1" smtClean="0"/>
              <a:t>w</a:t>
            </a:r>
            <a:r>
              <a:rPr lang="en-US" altLang="en-US" sz="3300" b="1" baseline="-25000" dirty="0" err="1" smtClean="0"/>
              <a:t>total</a:t>
            </a:r>
            <a:r>
              <a:rPr lang="en-US" altLang="en-US" sz="3300" dirty="0" smtClean="0"/>
              <a:t> </a:t>
            </a:r>
            <a:r>
              <a:rPr lang="en-US" altLang="en-US" sz="3300" dirty="0"/>
              <a:t>= </a:t>
            </a:r>
            <a:r>
              <a:rPr lang="en-US" altLang="en-US" sz="2800" dirty="0"/>
              <a:t>(1/N) </a:t>
            </a:r>
            <a:r>
              <a:rPr lang="en-US" altLang="en-US" sz="3600" dirty="0" err="1">
                <a:latin typeface="Symbol" pitchFamily="18" charset="2"/>
              </a:rPr>
              <a:t>S</a:t>
            </a:r>
            <a:r>
              <a:rPr lang="en-US" altLang="en-US" sz="3600" baseline="-25000" dirty="0" err="1"/>
              <a:t>k</a:t>
            </a:r>
            <a:r>
              <a:rPr lang="en-US" altLang="en-US" sz="3600" baseline="-25000" dirty="0"/>
              <a:t>=1:N</a:t>
            </a:r>
            <a:r>
              <a:rPr lang="en-US" altLang="en-US" sz="3600" dirty="0"/>
              <a:t> </a:t>
            </a:r>
            <a:r>
              <a:rPr lang="en-US" altLang="en-US" sz="3300" dirty="0" err="1">
                <a:latin typeface="Symbol" pitchFamily="18" charset="2"/>
              </a:rPr>
              <a:t>D</a:t>
            </a:r>
            <a:r>
              <a:rPr lang="en-US" altLang="en-US" sz="3300" b="1" dirty="0" err="1"/>
              <a:t>w</a:t>
            </a:r>
            <a:r>
              <a:rPr lang="en-US" altLang="en-US" sz="3300" b="1" baseline="-25000" dirty="0" err="1"/>
              <a:t>stoc</a:t>
            </a:r>
            <a:r>
              <a:rPr lang="en-US" altLang="en-US" sz="3300" dirty="0"/>
              <a:t>(</a:t>
            </a:r>
            <a:r>
              <a:rPr lang="en-US" altLang="en-US" sz="3300" b="1" dirty="0" err="1"/>
              <a:t>x</a:t>
            </a:r>
            <a:r>
              <a:rPr lang="en-US" altLang="en-US" sz="3300" baseline="30000" dirty="0" err="1">
                <a:solidFill>
                  <a:srgbClr val="CC0000"/>
                </a:solidFill>
              </a:rPr>
              <a:t>k</a:t>
            </a:r>
            <a:r>
              <a:rPr lang="en-US" altLang="en-US" sz="3300" dirty="0"/>
              <a:t>) </a:t>
            </a:r>
            <a:endParaRPr lang="en-US" altLang="en-US" sz="3300" dirty="0" smtClean="0">
              <a:sym typeface="Symbol" pitchFamily="18" charset="2"/>
            </a:endParaRPr>
          </a:p>
          <a:p>
            <a:r>
              <a:rPr lang="en-US" altLang="en-US" u="sng" dirty="0" smtClean="0"/>
              <a:t>Kernel trick: </a:t>
            </a:r>
            <a:r>
              <a:rPr lang="en-US" altLang="en-US" dirty="0"/>
              <a:t>f(</a:t>
            </a:r>
            <a:r>
              <a:rPr lang="en-US" altLang="en-US" b="1" dirty="0"/>
              <a:t>x</a:t>
            </a:r>
            <a:r>
              <a:rPr lang="en-US" altLang="en-US" dirty="0"/>
              <a:t>) = </a:t>
            </a:r>
            <a:r>
              <a:rPr lang="en-US" altLang="en-US" dirty="0" err="1">
                <a:latin typeface="Symbol" pitchFamily="18" charset="2"/>
              </a:rPr>
              <a:t>S</a:t>
            </a:r>
            <a:r>
              <a:rPr lang="en-US" altLang="en-US" baseline="-25000" dirty="0" err="1">
                <a:solidFill>
                  <a:srgbClr val="CC0000"/>
                </a:solidFill>
              </a:rPr>
              <a:t>k</a:t>
            </a:r>
            <a:r>
              <a:rPr lang="en-US" altLang="en-US" dirty="0"/>
              <a:t> </a:t>
            </a: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>
                <a:solidFill>
                  <a:srgbClr val="CC0000"/>
                </a:solidFill>
              </a:rPr>
              <a:t>k</a:t>
            </a:r>
            <a:r>
              <a:rPr lang="en-US" altLang="en-US" dirty="0"/>
              <a:t> k(</a:t>
            </a:r>
            <a:r>
              <a:rPr lang="en-US" altLang="en-US" b="1" dirty="0" err="1"/>
              <a:t>x</a:t>
            </a:r>
            <a:r>
              <a:rPr lang="en-US" altLang="en-US" baseline="30000" dirty="0" err="1">
                <a:solidFill>
                  <a:srgbClr val="CC0000"/>
                </a:solidFill>
              </a:rPr>
              <a:t>k</a:t>
            </a:r>
            <a:r>
              <a:rPr lang="en-US" altLang="en-US" dirty="0"/>
              <a:t>, </a:t>
            </a:r>
            <a:r>
              <a:rPr lang="en-US" altLang="en-US" b="1" dirty="0"/>
              <a:t>x</a:t>
            </a:r>
            <a:r>
              <a:rPr lang="en-US" altLang="en-US" dirty="0" smtClean="0"/>
              <a:t>) = </a:t>
            </a:r>
            <a:r>
              <a:rPr lang="en-US" altLang="en-US" dirty="0" err="1" smtClean="0">
                <a:latin typeface="Symbol" pitchFamily="18" charset="2"/>
              </a:rPr>
              <a:t>S</a:t>
            </a:r>
            <a:r>
              <a:rPr lang="en-US" altLang="en-US" baseline="-25000" dirty="0" err="1" smtClean="0">
                <a:solidFill>
                  <a:srgbClr val="CC0000"/>
                </a:solidFill>
              </a:rPr>
              <a:t>k</a:t>
            </a:r>
            <a:r>
              <a:rPr lang="en-US" altLang="en-US" dirty="0" smtClean="0"/>
              <a:t> </a:t>
            </a: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>
                <a:solidFill>
                  <a:srgbClr val="CC0000"/>
                </a:solidFill>
              </a:rPr>
              <a:t>k</a:t>
            </a:r>
            <a:r>
              <a:rPr lang="en-US" altLang="en-US" dirty="0"/>
              <a:t> </a:t>
            </a:r>
            <a:r>
              <a:rPr lang="en-US" altLang="en-US" b="1" dirty="0" smtClean="0">
                <a:solidFill>
                  <a:srgbClr val="000000"/>
                </a:solidFill>
                <a:latin typeface="Symbol" pitchFamily="18" charset="2"/>
              </a:rPr>
              <a:t>F</a:t>
            </a:r>
            <a:r>
              <a:rPr lang="en-US" altLang="en-US" dirty="0" smtClean="0">
                <a:solidFill>
                  <a:srgbClr val="000000"/>
                </a:solidFill>
              </a:rPr>
              <a:t>(</a:t>
            </a:r>
            <a:r>
              <a:rPr lang="en-US" altLang="en-US" b="1" dirty="0" err="1" smtClean="0"/>
              <a:t>x</a:t>
            </a:r>
            <a:r>
              <a:rPr lang="en-US" altLang="en-US" baseline="30000" dirty="0" err="1" smtClean="0">
                <a:solidFill>
                  <a:srgbClr val="CC0000"/>
                </a:solidFill>
              </a:rPr>
              <a:t>k</a:t>
            </a:r>
            <a:r>
              <a:rPr lang="en-US" altLang="en-US" dirty="0" smtClean="0"/>
              <a:t>)</a:t>
            </a:r>
            <a:r>
              <a:rPr lang="en-US" altLang="en-US" sz="4600" b="1" dirty="0" smtClean="0">
                <a:sym typeface="Symbol" pitchFamily="18" charset="2"/>
              </a:rPr>
              <a:t>.</a:t>
            </a:r>
            <a:r>
              <a:rPr lang="en-US" altLang="en-US" b="1" dirty="0" smtClean="0">
                <a:solidFill>
                  <a:srgbClr val="000000"/>
                </a:solidFill>
                <a:latin typeface="Symbol" pitchFamily="18" charset="2"/>
              </a:rPr>
              <a:t>F</a:t>
            </a:r>
            <a:r>
              <a:rPr lang="en-US" altLang="en-US" dirty="0" smtClean="0">
                <a:solidFill>
                  <a:srgbClr val="000000"/>
                </a:solidFill>
              </a:rPr>
              <a:t>(</a:t>
            </a:r>
            <a:r>
              <a:rPr lang="en-US" altLang="en-US" b="1" dirty="0" smtClean="0"/>
              <a:t>x</a:t>
            </a:r>
            <a:r>
              <a:rPr lang="en-US" altLang="en-US" dirty="0"/>
              <a:t>) </a:t>
            </a:r>
            <a:r>
              <a:rPr lang="en-US" altLang="en-US" dirty="0" smtClean="0"/>
              <a:t>; </a:t>
            </a:r>
            <a:r>
              <a:rPr lang="en-US" altLang="en-US" b="1" dirty="0" smtClean="0"/>
              <a:t>w </a:t>
            </a:r>
            <a:r>
              <a:rPr lang="en-US" altLang="en-US" dirty="0" smtClean="0"/>
              <a:t>=</a:t>
            </a:r>
            <a:r>
              <a:rPr lang="en-US" altLang="en-US" b="1" dirty="0" smtClean="0"/>
              <a:t> </a:t>
            </a:r>
            <a:r>
              <a:rPr lang="en-US" altLang="en-US" dirty="0" err="1">
                <a:latin typeface="Symbol" pitchFamily="18" charset="2"/>
              </a:rPr>
              <a:t>S</a:t>
            </a:r>
            <a:r>
              <a:rPr lang="en-US" altLang="en-US" baseline="-25000" dirty="0" err="1">
                <a:solidFill>
                  <a:srgbClr val="CC0000"/>
                </a:solidFill>
              </a:rPr>
              <a:t>k</a:t>
            </a:r>
            <a:r>
              <a:rPr lang="en-US" altLang="en-US" dirty="0"/>
              <a:t> </a:t>
            </a:r>
            <a:r>
              <a:rPr lang="en-US" altLang="en-US" dirty="0" err="1">
                <a:latin typeface="Symbol" pitchFamily="18" charset="2"/>
              </a:rPr>
              <a:t>a</a:t>
            </a:r>
            <a:r>
              <a:rPr lang="en-US" altLang="en-US" baseline="-25000" dirty="0" err="1">
                <a:solidFill>
                  <a:srgbClr val="CC0000"/>
                </a:solidFill>
              </a:rPr>
              <a:t>k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0000"/>
                </a:solidFill>
                <a:latin typeface="Symbol" pitchFamily="18" charset="2"/>
              </a:rPr>
              <a:t>F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 err="1"/>
              <a:t>x</a:t>
            </a:r>
            <a:r>
              <a:rPr lang="en-US" altLang="en-US" baseline="30000" dirty="0" err="1">
                <a:solidFill>
                  <a:srgbClr val="CC0000"/>
                </a:solidFill>
              </a:rPr>
              <a:t>k</a:t>
            </a:r>
            <a:r>
              <a:rPr lang="en-US" altLang="en-US" dirty="0"/>
              <a:t>)</a:t>
            </a:r>
            <a:r>
              <a:rPr lang="en-US" altLang="en-US" sz="4600" b="1" dirty="0">
                <a:sym typeface="Symbol" pitchFamily="18" charset="2"/>
              </a:rPr>
              <a:t>.</a:t>
            </a:r>
            <a:endParaRPr lang="en-US" altLang="en-US" dirty="0" smtClean="0">
              <a:solidFill>
                <a:srgbClr val="FF0000"/>
              </a:solidFill>
            </a:endParaRPr>
          </a:p>
          <a:p>
            <a:pPr>
              <a:buFont typeface="Symbol"/>
              <a:buChar char=" "/>
            </a:pPr>
            <a:r>
              <a:rPr lang="en-US" altLang="en-US" dirty="0"/>
              <a:t>	</a:t>
            </a:r>
            <a:r>
              <a:rPr lang="en-US" altLang="en-US" dirty="0" err="1">
                <a:latin typeface="Symbol" pitchFamily="18" charset="2"/>
              </a:rPr>
              <a:t>Da</a:t>
            </a:r>
            <a:r>
              <a:rPr lang="en-US" altLang="en-US" baseline="-25000" dirty="0" err="1">
                <a:solidFill>
                  <a:srgbClr val="CC0000"/>
                </a:solidFill>
              </a:rPr>
              <a:t>k</a:t>
            </a:r>
            <a:r>
              <a:rPr lang="en-US" altLang="en-US" baseline="-25000" dirty="0">
                <a:solidFill>
                  <a:srgbClr val="CC0000"/>
                </a:solidFill>
              </a:rPr>
              <a:t> </a:t>
            </a:r>
            <a:r>
              <a:rPr lang="en-US" altLang="en-US" dirty="0"/>
              <a:t>= - </a:t>
            </a:r>
            <a:r>
              <a:rPr lang="en-US" altLang="en-US" dirty="0">
                <a:latin typeface="Symbol" pitchFamily="18" charset="2"/>
              </a:rPr>
              <a:t>h</a:t>
            </a:r>
            <a:r>
              <a:rPr lang="en-US" altLang="en-US" dirty="0"/>
              <a:t> </a:t>
            </a:r>
            <a:r>
              <a:rPr lang="en-US" altLang="en-US" dirty="0">
                <a:sym typeface="Symbol" pitchFamily="18" charset="2"/>
              </a:rPr>
              <a:t></a:t>
            </a:r>
            <a:r>
              <a:rPr lang="en-US" altLang="en-US" dirty="0"/>
              <a:t>L/</a:t>
            </a:r>
            <a:r>
              <a:rPr lang="en-US" altLang="en-US" dirty="0">
                <a:sym typeface="Symbol" pitchFamily="18" charset="2"/>
              </a:rPr>
              <a:t></a:t>
            </a:r>
            <a:r>
              <a:rPr lang="en-US" altLang="en-US" dirty="0"/>
              <a:t>f|</a:t>
            </a:r>
            <a:r>
              <a:rPr lang="en-US" altLang="en-US" baseline="-25000" dirty="0"/>
              <a:t>(</a:t>
            </a:r>
            <a:r>
              <a:rPr lang="en-US" altLang="en-US" b="1" baseline="-25000" dirty="0" err="1"/>
              <a:t>x</a:t>
            </a:r>
            <a:r>
              <a:rPr lang="en-US" altLang="en-US" baseline="-25000" dirty="0" err="1">
                <a:solidFill>
                  <a:srgbClr val="CC0000"/>
                </a:solidFill>
              </a:rPr>
              <a:t>k</a:t>
            </a:r>
            <a:r>
              <a:rPr lang="en-US" altLang="en-US" baseline="-25000" dirty="0"/>
              <a:t>, </a:t>
            </a:r>
            <a:r>
              <a:rPr lang="en-US" altLang="en-US" baseline="-25000" dirty="0" err="1"/>
              <a:t>y</a:t>
            </a:r>
            <a:r>
              <a:rPr lang="en-US" altLang="en-US" baseline="-25000" dirty="0" err="1">
                <a:solidFill>
                  <a:srgbClr val="CC0000"/>
                </a:solidFill>
              </a:rPr>
              <a:t>k</a:t>
            </a:r>
            <a:r>
              <a:rPr lang="en-US" altLang="en-US" baseline="-25000" dirty="0"/>
              <a:t>)</a:t>
            </a:r>
            <a:r>
              <a:rPr lang="en-US" altLang="en-US" b="1" dirty="0"/>
              <a:t> </a:t>
            </a:r>
            <a:r>
              <a:rPr lang="en-US" altLang="en-US" dirty="0" smtClean="0">
                <a:solidFill>
                  <a:srgbClr val="FF0000"/>
                </a:solidFill>
                <a:latin typeface="Arial" pitchFamily="34" charset="0"/>
              </a:rPr>
              <a:t>- </a:t>
            </a:r>
            <a:r>
              <a:rPr lang="en-US" altLang="en-US" dirty="0" smtClean="0">
                <a:solidFill>
                  <a:srgbClr val="FF0000"/>
                </a:solidFill>
                <a:latin typeface="Symbol" pitchFamily="18" charset="2"/>
              </a:rPr>
              <a:t>g</a:t>
            </a:r>
            <a:r>
              <a:rPr lang="en-US" altLang="en-US" dirty="0" smtClean="0">
                <a:solidFill>
                  <a:srgbClr val="FF0000"/>
                </a:solidFill>
                <a:latin typeface="Arial" pitchFamily="34" charset="0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latin typeface="Symbol" panose="05050102010706020507" pitchFamily="18" charset="2"/>
              </a:rPr>
              <a:t>a</a:t>
            </a:r>
            <a:r>
              <a:rPr lang="en-US" altLang="en-US" baseline="-25000" dirty="0" err="1">
                <a:solidFill>
                  <a:srgbClr val="FF0000"/>
                </a:solidFill>
                <a:latin typeface="Arial" pitchFamily="34" charset="0"/>
              </a:rPr>
              <a:t>k</a:t>
            </a:r>
            <a:r>
              <a:rPr lang="en-US" altLang="en-US" baseline="-25000" dirty="0">
                <a:solidFill>
                  <a:srgbClr val="FF0000"/>
                </a:solidFill>
                <a:latin typeface="Arial" pitchFamily="34" charset="0"/>
              </a:rPr>
              <a:t> </a:t>
            </a:r>
            <a:r>
              <a:rPr lang="en-US" altLang="en-US" dirty="0"/>
              <a:t>    </a:t>
            </a:r>
            <a:r>
              <a:rPr lang="en-US" altLang="en-US" dirty="0"/>
              <a:t> </a:t>
            </a:r>
            <a:r>
              <a:rPr lang="en-US" altLang="en-US" sz="2900" dirty="0" smtClean="0"/>
              <a:t>stochastic gradient, for </a:t>
            </a:r>
            <a:r>
              <a:rPr lang="en-US" altLang="en-US" sz="2900" dirty="0"/>
              <a:t>example k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0066FF"/>
                </a:solidFill>
                <a:latin typeface="Symbol" pitchFamily="18" charset="2"/>
              </a:rPr>
              <a:t> 	</a:t>
            </a:r>
            <a:r>
              <a:rPr lang="en-US" altLang="en-US" dirty="0" smtClean="0">
                <a:latin typeface="Symbol" pitchFamily="18" charset="2"/>
              </a:rPr>
              <a:t>Da</a:t>
            </a:r>
            <a:r>
              <a:rPr lang="en-US" altLang="en-US" baseline="-25000" dirty="0" smtClean="0">
                <a:solidFill>
                  <a:srgbClr val="CC0000"/>
                </a:solidFill>
              </a:rPr>
              <a:t>h </a:t>
            </a:r>
            <a:r>
              <a:rPr lang="en-US" altLang="en-US" dirty="0"/>
              <a:t>= </a:t>
            </a:r>
            <a:r>
              <a:rPr lang="en-US" altLang="en-US" dirty="0" smtClean="0">
                <a:solidFill>
                  <a:srgbClr val="FF0000"/>
                </a:solidFill>
                <a:latin typeface="Arial" pitchFamily="34" charset="0"/>
              </a:rPr>
              <a:t>- </a:t>
            </a:r>
            <a:r>
              <a:rPr lang="en-US" altLang="en-US" dirty="0" smtClean="0">
                <a:solidFill>
                  <a:srgbClr val="FF0000"/>
                </a:solidFill>
                <a:latin typeface="Symbol" pitchFamily="18" charset="2"/>
              </a:rPr>
              <a:t>g</a:t>
            </a:r>
            <a:r>
              <a:rPr lang="en-US" altLang="en-US" dirty="0" smtClean="0">
                <a:solidFill>
                  <a:srgbClr val="FF0000"/>
                </a:solidFill>
                <a:latin typeface="Arial" pitchFamily="34" charset="0"/>
              </a:rPr>
              <a:t> </a:t>
            </a:r>
            <a:r>
              <a:rPr lang="en-US" altLang="en-US" dirty="0">
                <a:solidFill>
                  <a:srgbClr val="FF0000"/>
                </a:solidFill>
                <a:latin typeface="Symbol" panose="05050102010706020507" pitchFamily="18" charset="2"/>
              </a:rPr>
              <a:t>a</a:t>
            </a:r>
            <a:r>
              <a:rPr lang="en-US" altLang="en-US" baseline="-25000" dirty="0">
                <a:solidFill>
                  <a:srgbClr val="FF0000"/>
                </a:solidFill>
                <a:latin typeface="Arial" pitchFamily="34" charset="0"/>
              </a:rPr>
              <a:t>h </a:t>
            </a:r>
            <a:r>
              <a:rPr lang="en-US" altLang="en-US" baseline="-25000" dirty="0" smtClean="0">
                <a:solidFill>
                  <a:srgbClr val="FF0000"/>
                </a:solidFill>
                <a:latin typeface="Arial" pitchFamily="34" charset="0"/>
              </a:rPr>
              <a:t>		</a:t>
            </a:r>
            <a:r>
              <a:rPr lang="en-US" altLang="en-US" sz="2900" dirty="0" smtClean="0">
                <a:solidFill>
                  <a:srgbClr val="FF0000"/>
                </a:solidFill>
              </a:rPr>
              <a:t>stochastic gradient,</a:t>
            </a:r>
            <a:r>
              <a:rPr lang="en-US" altLang="en-US" dirty="0" smtClean="0"/>
              <a:t> </a:t>
            </a:r>
            <a:r>
              <a:rPr lang="en-US" altLang="en-US" sz="2600" dirty="0" smtClean="0">
                <a:solidFill>
                  <a:srgbClr val="FF0000"/>
                </a:solidFill>
              </a:rPr>
              <a:t>for </a:t>
            </a:r>
            <a:r>
              <a:rPr lang="en-US" altLang="en-US" sz="2600" dirty="0">
                <a:solidFill>
                  <a:srgbClr val="FF0000"/>
                </a:solidFill>
              </a:rPr>
              <a:t>other </a:t>
            </a:r>
            <a:r>
              <a:rPr lang="en-US" altLang="en-US" sz="2600" dirty="0" smtClean="0">
                <a:solidFill>
                  <a:srgbClr val="FF0000"/>
                </a:solidFill>
              </a:rPr>
              <a:t>examples</a:t>
            </a:r>
            <a:endParaRPr lang="en-US" alt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83000" y="320040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en-US" dirty="0">
              <a:latin typeface="Symbol" pitchFamily="18" charset="2"/>
            </a:endParaRPr>
          </a:p>
        </p:txBody>
      </p:sp>
      <p:sp>
        <p:nvSpPr>
          <p:cNvPr id="6" name="Right Triangle 5"/>
          <p:cNvSpPr/>
          <p:nvPr/>
        </p:nvSpPr>
        <p:spPr>
          <a:xfrm flipV="1">
            <a:off x="7100" y="0"/>
            <a:ext cx="2299794" cy="20574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9095158">
            <a:off x="-531939" y="486551"/>
            <a:ext cx="2576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n-US" sz="28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543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125794" y="291783"/>
            <a:ext cx="6745288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Model selection /</a:t>
            </a:r>
            <a:br>
              <a:rPr lang="en-US" altLang="en-US" dirty="0" smtClean="0"/>
            </a:br>
            <a:r>
              <a:rPr lang="en-US" altLang="en-US" dirty="0" smtClean="0"/>
              <a:t>hyper-parameter search</a:t>
            </a:r>
          </a:p>
        </p:txBody>
      </p:sp>
      <p:pic>
        <p:nvPicPr>
          <p:cNvPr id="2355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5044" y="2743200"/>
            <a:ext cx="6235700" cy="4114800"/>
          </a:xfrm>
        </p:spPr>
      </p:pic>
      <p:grpSp>
        <p:nvGrpSpPr>
          <p:cNvPr id="5" name="Group 4"/>
          <p:cNvGrpSpPr/>
          <p:nvPr/>
        </p:nvGrpSpPr>
        <p:grpSpPr>
          <a:xfrm>
            <a:off x="1503705" y="4343400"/>
            <a:ext cx="6060989" cy="1600200"/>
            <a:chOff x="1482811" y="3581400"/>
            <a:chExt cx="6060989" cy="1600200"/>
          </a:xfrm>
        </p:grpSpPr>
        <p:sp>
          <p:nvSpPr>
            <p:cNvPr id="2" name="Rectangle 1"/>
            <p:cNvSpPr/>
            <p:nvPr/>
          </p:nvSpPr>
          <p:spPr>
            <a:xfrm>
              <a:off x="1828800" y="4572000"/>
              <a:ext cx="457200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482811" y="4114800"/>
              <a:ext cx="1149178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Times" pitchFamily="18" charset="0"/>
                </a:rPr>
                <a:t>Input</a:t>
              </a:r>
              <a:endParaRPr lang="en-US" sz="2800" dirty="0">
                <a:solidFill>
                  <a:schemeClr val="tx1"/>
                </a:solidFill>
                <a:latin typeface="Times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19800" y="3581400"/>
              <a:ext cx="15240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Times" pitchFamily="18" charset="0"/>
                </a:rPr>
                <a:t>Output</a:t>
              </a:r>
              <a:endParaRPr lang="en-US" sz="2800" dirty="0">
                <a:solidFill>
                  <a:schemeClr val="tx1"/>
                </a:solidFill>
                <a:latin typeface="Times" pitchFamily="18" charset="0"/>
              </a:endParaRPr>
            </a:p>
          </p:txBody>
        </p:sp>
        <p:sp>
          <p:nvSpPr>
            <p:cNvPr id="3" name="Right Arrow 2"/>
            <p:cNvSpPr/>
            <p:nvPr/>
          </p:nvSpPr>
          <p:spPr>
            <a:xfrm>
              <a:off x="6172200" y="4015740"/>
              <a:ext cx="990600" cy="251460"/>
            </a:xfrm>
            <a:prstGeom prst="rightArrow">
              <a:avLst>
                <a:gd name="adj1" fmla="val 50000"/>
                <a:gd name="adj2" fmla="val 15810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ight Triangle 9"/>
          <p:cNvSpPr/>
          <p:nvPr/>
        </p:nvSpPr>
        <p:spPr>
          <a:xfrm flipV="1">
            <a:off x="7100" y="0"/>
            <a:ext cx="2299794" cy="20574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9095158">
            <a:off x="-531939" y="486551"/>
            <a:ext cx="2576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n-US" sz="28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814638" y="895350"/>
            <a:ext cx="2900362" cy="3219450"/>
            <a:chOff x="2814638" y="895350"/>
            <a:chExt cx="2900362" cy="3219450"/>
          </a:xfrm>
        </p:grpSpPr>
        <p:grpSp>
          <p:nvGrpSpPr>
            <p:cNvPr id="12" name="Group 11"/>
            <p:cNvGrpSpPr>
              <a:grpSpLocks/>
            </p:cNvGrpSpPr>
            <p:nvPr/>
          </p:nvGrpSpPr>
          <p:grpSpPr bwMode="auto">
            <a:xfrm>
              <a:off x="2814638" y="895350"/>
              <a:ext cx="2900362" cy="3219450"/>
              <a:chOff x="2423765" y="1913753"/>
              <a:chExt cx="2900362" cy="3219451"/>
            </a:xfrm>
          </p:grpSpPr>
          <p:pic>
            <p:nvPicPr>
              <p:cNvPr id="13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3951" y="2893686"/>
                <a:ext cx="2342758" cy="2239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Rectangle 21"/>
              <p:cNvSpPr>
                <a:spLocks noChangeArrowheads="1"/>
              </p:cNvSpPr>
              <p:nvPr/>
            </p:nvSpPr>
            <p:spPr bwMode="auto">
              <a:xfrm>
                <a:off x="2423765" y="1913753"/>
                <a:ext cx="2900362" cy="13287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endParaRPr lang="en-US" altLang="en-US" sz="2800" dirty="0">
                  <a:latin typeface="Arial" charset="0"/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2844609" y="1900535"/>
              <a:ext cx="256559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</a:rPr>
                <a:t>DATA SCIENTIST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89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75" descr="Z:\user On My Mac\Isabelle\Projects\Chalearn\Accounting\Funding\IARPA\Source\images\bilevel.e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828799"/>
            <a:ext cx="5183187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itle 1"/>
          <p:cNvSpPr>
            <a:spLocks noGrp="1"/>
          </p:cNvSpPr>
          <p:nvPr>
            <p:ph type="title"/>
          </p:nvPr>
        </p:nvSpPr>
        <p:spPr>
          <a:xfrm>
            <a:off x="1296987" y="242887"/>
            <a:ext cx="6745288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Model selection /      </a:t>
            </a:r>
            <a:br>
              <a:rPr lang="en-US" altLang="en-US" dirty="0" smtClean="0"/>
            </a:br>
            <a:r>
              <a:rPr lang="en-US" altLang="en-US" dirty="0" smtClean="0"/>
              <a:t>hyper-parameter search</a:t>
            </a:r>
          </a:p>
        </p:txBody>
      </p:sp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5624513"/>
            <a:ext cx="85153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Triangle 4"/>
          <p:cNvSpPr/>
          <p:nvPr/>
        </p:nvSpPr>
        <p:spPr>
          <a:xfrm flipV="1">
            <a:off x="7100" y="0"/>
            <a:ext cx="2299794" cy="20574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9095158">
            <a:off x="-531939" y="486551"/>
            <a:ext cx="2576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n-US" sz="28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715000" y="361950"/>
            <a:ext cx="3429000" cy="5048250"/>
            <a:chOff x="5715000" y="361950"/>
            <a:chExt cx="3429000" cy="5048250"/>
          </a:xfrm>
        </p:grpSpPr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6243638" y="361950"/>
              <a:ext cx="2900362" cy="3219450"/>
              <a:chOff x="2423765" y="1913753"/>
              <a:chExt cx="2900362" cy="3219451"/>
            </a:xfrm>
          </p:grpSpPr>
          <p:pic>
            <p:nvPicPr>
              <p:cNvPr id="10" name="Pictur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3951" y="2893686"/>
                <a:ext cx="2342758" cy="2239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Rectangle 21"/>
              <p:cNvSpPr>
                <a:spLocks noChangeArrowheads="1"/>
              </p:cNvSpPr>
              <p:nvPr/>
            </p:nvSpPr>
            <p:spPr bwMode="auto">
              <a:xfrm>
                <a:off x="2423765" y="1913753"/>
                <a:ext cx="2900362" cy="13287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buFontTx/>
                  <a:buNone/>
                </a:pPr>
                <a:endParaRPr lang="en-US" altLang="en-US" sz="2800" dirty="0">
                  <a:latin typeface="Arial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715000" y="1302544"/>
              <a:ext cx="3111992" cy="4107656"/>
              <a:chOff x="5715000" y="1302544"/>
              <a:chExt cx="3111992" cy="4107656"/>
            </a:xfrm>
          </p:grpSpPr>
          <p:sp>
            <p:nvSpPr>
              <p:cNvPr id="8" name="AutoShape 4"/>
              <p:cNvSpPr>
                <a:spLocks noChangeArrowheads="1"/>
              </p:cNvSpPr>
              <p:nvPr/>
            </p:nvSpPr>
            <p:spPr bwMode="auto">
              <a:xfrm>
                <a:off x="6845792" y="3857936"/>
                <a:ext cx="1764808" cy="1552264"/>
              </a:xfrm>
              <a:prstGeom prst="can">
                <a:avLst>
                  <a:gd name="adj" fmla="val 30328"/>
                </a:avLst>
              </a:prstGeom>
              <a:gradFill rotWithShape="0">
                <a:gsLst>
                  <a:gs pos="0">
                    <a:srgbClr val="336699"/>
                  </a:gs>
                  <a:gs pos="100000">
                    <a:srgbClr val="F9FAFC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 dirty="0" smtClean="0"/>
                  <a:t>Training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 dirty="0" smtClean="0"/>
                  <a:t>set</a:t>
                </a:r>
                <a:endParaRPr lang="en-US" altLang="en-US" sz="2000" b="1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261401" y="1302544"/>
                <a:ext cx="256559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400" dirty="0" smtClean="0">
                    <a:solidFill>
                      <a:schemeClr val="bg1"/>
                    </a:solidFill>
                  </a:rPr>
                  <a:t>DATA SCIENTIST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AutoShape 4"/>
              <p:cNvSpPr>
                <a:spLocks noChangeArrowheads="1"/>
              </p:cNvSpPr>
              <p:nvPr/>
            </p:nvSpPr>
            <p:spPr bwMode="auto">
              <a:xfrm>
                <a:off x="6858000" y="2750344"/>
                <a:ext cx="1764808" cy="907256"/>
              </a:xfrm>
              <a:prstGeom prst="can">
                <a:avLst>
                  <a:gd name="adj" fmla="val 30328"/>
                </a:avLst>
              </a:prstGeom>
              <a:gradFill rotWithShape="0">
                <a:gsLst>
                  <a:gs pos="0">
                    <a:srgbClr val="336699"/>
                  </a:gs>
                  <a:gs pos="100000">
                    <a:srgbClr val="F9FAFC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 dirty="0" smtClean="0"/>
                  <a:t>Validation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b="1" dirty="0" smtClean="0"/>
                  <a:t>set</a:t>
                </a:r>
                <a:endParaRPr lang="en-US" altLang="en-US" sz="2000" b="1" dirty="0"/>
              </a:p>
            </p:txBody>
          </p:sp>
          <p:sp>
            <p:nvSpPr>
              <p:cNvPr id="2" name="Left-Right Arrow 1"/>
              <p:cNvSpPr/>
              <p:nvPr/>
            </p:nvSpPr>
            <p:spPr>
              <a:xfrm>
                <a:off x="5715000" y="2944368"/>
                <a:ext cx="762000" cy="484632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Left-Right Arrow 14"/>
              <p:cNvSpPr/>
              <p:nvPr/>
            </p:nvSpPr>
            <p:spPr>
              <a:xfrm>
                <a:off x="5715000" y="4392168"/>
                <a:ext cx="762000" cy="484632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0" y="2159794"/>
            <a:ext cx="3491829" cy="3250406"/>
            <a:chOff x="-665744" y="1956197"/>
            <a:chExt cx="3491829" cy="3250406"/>
          </a:xfrm>
        </p:grpSpPr>
        <p:sp>
          <p:nvSpPr>
            <p:cNvPr id="20" name="AutoShape 4"/>
            <p:cNvSpPr>
              <a:spLocks noChangeArrowheads="1"/>
            </p:cNvSpPr>
            <p:nvPr/>
          </p:nvSpPr>
          <p:spPr bwMode="auto">
            <a:xfrm>
              <a:off x="208634" y="2461641"/>
              <a:ext cx="1743075" cy="2114550"/>
            </a:xfrm>
            <a:prstGeom prst="can">
              <a:avLst>
                <a:gd name="adj" fmla="val 30328"/>
              </a:avLst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 smtClean="0"/>
                <a:t>TEST</a:t>
              </a:r>
              <a:endParaRPr lang="en-US" altLang="en-US" sz="2400" dirty="0"/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/>
                <a:t>DATA</a:t>
              </a:r>
            </a:p>
          </p:txBody>
        </p:sp>
        <p:sp>
          <p:nvSpPr>
            <p:cNvPr id="4" name="&quot;No&quot; Symbol 3"/>
            <p:cNvSpPr/>
            <p:nvPr/>
          </p:nvSpPr>
          <p:spPr>
            <a:xfrm>
              <a:off x="-665744" y="1956197"/>
              <a:ext cx="3491829" cy="3250406"/>
            </a:xfrm>
            <a:prstGeom prst="noSmoking">
              <a:avLst>
                <a:gd name="adj" fmla="val 8270"/>
              </a:avLst>
            </a:prstGeom>
            <a:solidFill>
              <a:srgbClr val="FF000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850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125794" y="291783"/>
            <a:ext cx="6745288" cy="1143000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Wrappers don’t scale well</a:t>
            </a:r>
            <a:endParaRPr lang="en-US" altLang="en-US" sz="3600" dirty="0" smtClean="0"/>
          </a:p>
        </p:txBody>
      </p:sp>
      <p:pic>
        <p:nvPicPr>
          <p:cNvPr id="2355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3705" y="1365882"/>
            <a:ext cx="6235700" cy="4114800"/>
          </a:xfr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143000" y="5732875"/>
            <a:ext cx="67452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sz="3600" dirty="0" smtClean="0"/>
          </a:p>
        </p:txBody>
      </p:sp>
      <p:grpSp>
        <p:nvGrpSpPr>
          <p:cNvPr id="15" name="Group 14"/>
          <p:cNvGrpSpPr/>
          <p:nvPr/>
        </p:nvGrpSpPr>
        <p:grpSpPr>
          <a:xfrm>
            <a:off x="1532366" y="1143000"/>
            <a:ext cx="6060989" cy="3553028"/>
            <a:chOff x="1503705" y="1834518"/>
            <a:chExt cx="6060989" cy="3553028"/>
          </a:xfrm>
        </p:grpSpPr>
        <p:grpSp>
          <p:nvGrpSpPr>
            <p:cNvPr id="5" name="Group 4"/>
            <p:cNvGrpSpPr/>
            <p:nvPr/>
          </p:nvGrpSpPr>
          <p:grpSpPr>
            <a:xfrm>
              <a:off x="1503705" y="3657600"/>
              <a:ext cx="6060989" cy="1600200"/>
              <a:chOff x="1482811" y="3581400"/>
              <a:chExt cx="6060989" cy="1600200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828800" y="4572000"/>
                <a:ext cx="457200" cy="609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482811" y="4114800"/>
                <a:ext cx="1149178" cy="609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Times" pitchFamily="18" charset="0"/>
                  </a:rPr>
                  <a:t>Input</a:t>
                </a:r>
                <a:endParaRPr lang="en-US" sz="2800" dirty="0">
                  <a:solidFill>
                    <a:schemeClr val="tx1"/>
                  </a:solidFill>
                  <a:latin typeface="Times" pitchFamily="18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019800" y="3581400"/>
                <a:ext cx="15240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Times" pitchFamily="18" charset="0"/>
                  </a:rPr>
                  <a:t>Output</a:t>
                </a:r>
                <a:endParaRPr lang="en-US" sz="2800" dirty="0">
                  <a:solidFill>
                    <a:schemeClr val="tx1"/>
                  </a:solidFill>
                  <a:latin typeface="Times" pitchFamily="18" charset="0"/>
                </a:endParaRPr>
              </a:p>
            </p:txBody>
          </p:sp>
          <p:sp>
            <p:nvSpPr>
              <p:cNvPr id="3" name="Right Arrow 2"/>
              <p:cNvSpPr/>
              <p:nvPr/>
            </p:nvSpPr>
            <p:spPr>
              <a:xfrm>
                <a:off x="6172200" y="4015740"/>
                <a:ext cx="990600" cy="251460"/>
              </a:xfrm>
              <a:prstGeom prst="rightArrow">
                <a:avLst>
                  <a:gd name="adj1" fmla="val 50000"/>
                  <a:gd name="adj2" fmla="val 158108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2710248" y="3619500"/>
              <a:ext cx="2623751" cy="17526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55640" y="4648200"/>
              <a:ext cx="631954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1696994" y="4114800"/>
              <a:ext cx="990600" cy="251460"/>
            </a:xfrm>
            <a:prstGeom prst="rightArrow">
              <a:avLst>
                <a:gd name="adj1" fmla="val 50000"/>
                <a:gd name="adj2" fmla="val 15810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5362832" y="3039762"/>
              <a:ext cx="593125" cy="2347784"/>
            </a:xfrm>
            <a:custGeom>
              <a:avLst/>
              <a:gdLst>
                <a:gd name="connsiteX0" fmla="*/ 568411 w 593125"/>
                <a:gd name="connsiteY0" fmla="*/ 0 h 2347784"/>
                <a:gd name="connsiteX1" fmla="*/ 0 w 593125"/>
                <a:gd name="connsiteY1" fmla="*/ 593124 h 2347784"/>
                <a:gd name="connsiteX2" fmla="*/ 0 w 593125"/>
                <a:gd name="connsiteY2" fmla="*/ 2347784 h 2347784"/>
                <a:gd name="connsiteX3" fmla="*/ 593125 w 593125"/>
                <a:gd name="connsiteY3" fmla="*/ 1767016 h 2347784"/>
                <a:gd name="connsiteX4" fmla="*/ 568411 w 593125"/>
                <a:gd name="connsiteY4" fmla="*/ 0 h 234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25" h="2347784">
                  <a:moveTo>
                    <a:pt x="568411" y="0"/>
                  </a:moveTo>
                  <a:lnTo>
                    <a:pt x="0" y="593124"/>
                  </a:lnTo>
                  <a:lnTo>
                    <a:pt x="0" y="2347784"/>
                  </a:lnTo>
                  <a:lnTo>
                    <a:pt x="593125" y="1767016"/>
                  </a:lnTo>
                  <a:lnTo>
                    <a:pt x="568411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91000" y="1834518"/>
              <a:ext cx="51809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>
                  <a:latin typeface="Symbol" panose="05050102010706020507" pitchFamily="18" charset="2"/>
                </a:rPr>
                <a:t>q</a:t>
              </a: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609600" y="5334000"/>
            <a:ext cx="800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dirty="0" smtClean="0"/>
              <a:t>D=dim(</a:t>
            </a:r>
            <a:r>
              <a:rPr lang="en-US" altLang="en-US" sz="3600" b="1" dirty="0" smtClean="0">
                <a:latin typeface="Symbol" panose="05050102010706020507" pitchFamily="18" charset="2"/>
              </a:rPr>
              <a:t>q</a:t>
            </a:r>
            <a:r>
              <a:rPr lang="en-US" altLang="en-US" sz="3600" dirty="0" smtClean="0"/>
              <a:t>), g=number of values of </a:t>
            </a:r>
            <a:r>
              <a:rPr lang="en-US" altLang="en-US" sz="3600" dirty="0" smtClean="0">
                <a:latin typeface="Symbol" panose="05050102010706020507" pitchFamily="18" charset="2"/>
              </a:rPr>
              <a:t>q</a:t>
            </a:r>
            <a:r>
              <a:rPr lang="en-US" altLang="en-US" sz="3600" baseline="-25000" dirty="0" smtClean="0"/>
              <a:t>i</a:t>
            </a:r>
            <a:r>
              <a:rPr lang="en-US" altLang="en-US" sz="3600" dirty="0" smtClean="0"/>
              <a:t>, K-fold CV evaluation: </a:t>
            </a:r>
            <a:r>
              <a:rPr lang="en-US" altLang="en-US" sz="3600" dirty="0" err="1" smtClean="0">
                <a:solidFill>
                  <a:srgbClr val="C00000"/>
                </a:solidFill>
              </a:rPr>
              <a:t>Kg</a:t>
            </a:r>
            <a:r>
              <a:rPr lang="en-US" altLang="en-US" sz="3600" baseline="30000" dirty="0" err="1" smtClean="0">
                <a:solidFill>
                  <a:srgbClr val="C00000"/>
                </a:solidFill>
              </a:rPr>
              <a:t>D</a:t>
            </a:r>
            <a:r>
              <a:rPr lang="en-US" altLang="en-US" sz="3600" dirty="0" smtClean="0">
                <a:solidFill>
                  <a:srgbClr val="C00000"/>
                </a:solidFill>
              </a:rPr>
              <a:t> boxes to train!</a:t>
            </a:r>
          </a:p>
          <a:p>
            <a:r>
              <a:rPr lang="en-US" altLang="en-US" sz="3600" dirty="0"/>
              <a:t>D=10, g=10, K=10: </a:t>
            </a:r>
            <a:r>
              <a:rPr lang="en-US" altLang="en-US" sz="3600" dirty="0" err="1" smtClean="0">
                <a:solidFill>
                  <a:srgbClr val="C00000"/>
                </a:solidFill>
              </a:rPr>
              <a:t>Kg</a:t>
            </a:r>
            <a:r>
              <a:rPr lang="en-US" altLang="en-US" sz="3600" baseline="30000" dirty="0" err="1" smtClean="0">
                <a:solidFill>
                  <a:srgbClr val="C00000"/>
                </a:solidFill>
              </a:rPr>
              <a:t>D</a:t>
            </a:r>
            <a:r>
              <a:rPr lang="en-US" altLang="en-US" sz="3600" dirty="0" smtClean="0">
                <a:solidFill>
                  <a:srgbClr val="C00000"/>
                </a:solidFill>
              </a:rPr>
              <a:t>=10</a:t>
            </a:r>
            <a:r>
              <a:rPr lang="en-US" altLang="en-US" sz="3600" baseline="30000" dirty="0" smtClean="0">
                <a:solidFill>
                  <a:srgbClr val="C00000"/>
                </a:solidFill>
              </a:rPr>
              <a:t>11</a:t>
            </a:r>
            <a:endParaRPr lang="en-US" altLang="en-US" sz="3600" baseline="30000" dirty="0">
              <a:solidFill>
                <a:srgbClr val="C00000"/>
              </a:solidFill>
            </a:endParaRPr>
          </a:p>
        </p:txBody>
      </p:sp>
      <p:sp>
        <p:nvSpPr>
          <p:cNvPr id="17" name="Right Triangle 16"/>
          <p:cNvSpPr/>
          <p:nvPr/>
        </p:nvSpPr>
        <p:spPr>
          <a:xfrm flipV="1">
            <a:off x="7100" y="0"/>
            <a:ext cx="2299794" cy="2057400"/>
          </a:xfrm>
          <a:prstGeom prst="rtTriangle">
            <a:avLst/>
          </a:prstGeom>
          <a:solidFill>
            <a:srgbClr val="9999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19095158">
            <a:off x="-531939" y="486551"/>
            <a:ext cx="2576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n-US" sz="28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928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24570</TotalTime>
  <Words>1296</Words>
  <Application>Microsoft Office PowerPoint</Application>
  <PresentationFormat>On-screen Show (4:3)</PresentationFormat>
  <Paragraphs>434</Paragraphs>
  <Slides>37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UCB - CS189 Introduction to Machine Learning Fall 2015 Lecture 12: Gaussian classifier</vt:lpstr>
      <vt:lpstr>Come to my office hours… Wed 2:30-4:30 Soda 329</vt:lpstr>
      <vt:lpstr>PowerPoint Presentation</vt:lpstr>
      <vt:lpstr>State of the art ML toolkits</vt:lpstr>
      <vt:lpstr>Perceptrons and kernel methods f(x) = ( Sk ak [F(xk) )  F(x) ]</vt:lpstr>
      <vt:lpstr>Training</vt:lpstr>
      <vt:lpstr>Model selection / hyper-parameter search</vt:lpstr>
      <vt:lpstr>Model selection /       hyper-parameter search</vt:lpstr>
      <vt:lpstr>Wrappers don’t scale well</vt:lpstr>
      <vt:lpstr>KgD=1011 boxes to train! Combine search strategies:</vt:lpstr>
      <vt:lpstr>The actors of machine learning</vt:lpstr>
      <vt:lpstr>What does the Oracle  have to say?</vt:lpstr>
      <vt:lpstr>But, here we consider only P(X, Y) = P(X)P(Y|X) = P(Y)P(X|Y) </vt:lpstr>
      <vt:lpstr>But, here we consider only P(X, Y) = P(X)P(Y|X) = P(Y)P(X|Y) </vt:lpstr>
      <vt:lpstr>What is the data generating process?</vt:lpstr>
      <vt:lpstr>There can be a common cause y</vt:lpstr>
      <vt:lpstr>There can be a common cause y</vt:lpstr>
      <vt:lpstr>What is the data generating process?</vt:lpstr>
      <vt:lpstr>y must be a consequence</vt:lpstr>
      <vt:lpstr>y must be a consequence</vt:lpstr>
      <vt:lpstr>So: we have 2 cases:</vt:lpstr>
      <vt:lpstr>Consider the first case</vt:lpstr>
      <vt:lpstr>The easiest is to assume isotropic Gaussian noise ~exp(-ǁx-mǁ2/2s2)</vt:lpstr>
      <vt:lpstr>So we get the Gaussian classifier</vt:lpstr>
      <vt:lpstr>No sweat: this is a linear classifier!</vt:lpstr>
      <vt:lpstr>Does this remind you of something? The “centroids” method  (also called “template matching”)!</vt:lpstr>
      <vt:lpstr>Lecture #2: separate “0” and “1”: get the separaring “hyperplane”</vt:lpstr>
      <vt:lpstr>So: Gaussian classifier = centroid method</vt:lpstr>
      <vt:lpstr>We do not care about “b” because we “post fit it”</vt:lpstr>
      <vt:lpstr>Link with Hebb’s rule…</vt:lpstr>
      <vt:lpstr>Extensions</vt:lpstr>
      <vt:lpstr>Gaussian classifier,  T-test, and univariate feature selection</vt:lpstr>
      <vt:lpstr>Link with “Naïve Bayes”</vt:lpstr>
      <vt:lpstr>“Naïve Bayes” for binary inputs</vt:lpstr>
      <vt:lpstr>Generative models </vt:lpstr>
      <vt:lpstr>Summary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CS189 Introduction to Machine Learning Fall 2015</dc:title>
  <dc:creator>Windows User</dc:creator>
  <cp:lastModifiedBy>Windows User</cp:lastModifiedBy>
  <cp:revision>428</cp:revision>
  <dcterms:created xsi:type="dcterms:W3CDTF">2015-08-27T16:47:59Z</dcterms:created>
  <dcterms:modified xsi:type="dcterms:W3CDTF">2015-10-06T23:56:39Z</dcterms:modified>
</cp:coreProperties>
</file>